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12"/>
  </p:notesMasterIdLst>
  <p:sldIdLst>
    <p:sldId id="256" r:id="rId5"/>
    <p:sldId id="257" r:id="rId6"/>
    <p:sldId id="258" r:id="rId7"/>
    <p:sldId id="259" r:id="rId8"/>
    <p:sldId id="260" r:id="rId9"/>
    <p:sldId id="261" r:id="rId10"/>
    <p:sldId id="263" r:id="rId11"/>
  </p:sldIdLst>
  <p:sldSz cx="7556500" cy="10693400"/>
  <p:notesSz cx="6858000" cy="9144000"/>
  <p:embeddedFontLst>
    <p:embeddedFont>
      <p:font typeface="Bebas Neue Bold" panose="020B0604020202020204" charset="0"/>
      <p:regular r:id="rId13"/>
    </p:embeddedFont>
    <p:embeddedFont>
      <p:font typeface="Calibri" panose="020F0502020204030204" pitchFamily="34" charset="0"/>
      <p:regular r:id="rId14"/>
      <p:bold r:id="rId15"/>
      <p:italic r:id="rId16"/>
      <p:boldItalic r:id="rId17"/>
    </p:embeddedFont>
    <p:embeddedFont>
      <p:font typeface="PT Sans" panose="020B0604020202020204" charset="0"/>
      <p:regular r:id="rId18"/>
    </p:embeddedFont>
    <p:embeddedFont>
      <p:font typeface="PT Sans Bold" panose="020B0604020202020204" charset="0"/>
      <p:regular r:id="rId19"/>
    </p:embeddedFont>
    <p:embeddedFont>
      <p:font typeface="PT Sans Italics" panose="020B0604020202020204" charset="0"/>
      <p:regular r:id="rId20"/>
    </p:embeddedFont>
    <p:embeddedFont>
      <p:font typeface="Raleway" panose="020B0604020202020204" charset="0"/>
      <p:regular r:id="rId21"/>
      <p:bold r:id="rId22"/>
    </p:embeddedFont>
    <p:embeddedFont>
      <p:font typeface="Raleway Bold" panose="020B0604020202020204" charset="0"/>
      <p:regular r:id="rId23"/>
    </p:embeddedFont>
    <p:embeddedFont>
      <p:font typeface="Raleway Heavy" panose="020B0604020202020204" charset="0"/>
      <p:regular r:id="rId24"/>
      <p:bold r:id="rId25"/>
    </p:embeddedFont>
    <p:embeddedFont>
      <p:font typeface="TH SarabunPSK" panose="020B0500040200020003" pitchFamily="34" charset="-34"/>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1EA46-E206-1C1C-A8A2-DA82B4DE6D57}" v="147" dt="2020-12-18T05:40:13.546"/>
    <p1510:client id="{2793E8EB-8C7C-49E2-93EC-555220A2B671}" v="27" dt="2020-12-18T05:37:25.069"/>
    <p1510:client id="{473D89F6-1BF9-D6CA-1476-A6EF2DF67841}" v="912" dt="2020-12-18T18:20:33.619"/>
    <p1510:client id="{6235FDED-33DD-7924-5AC9-D9107567C3F6}" v="167" dt="2020-12-18T09:43:02.791"/>
    <p1510:client id="{68ECA34B-4546-41F8-B915-BEE5916F7A5E}" v="260" dt="2020-12-18T12:32:03.391"/>
    <p1510:client id="{7920CD75-3E57-9D91-7A1E-5770800F24DA}" v="24" dt="2020-12-18T16:01:16.047"/>
    <p1510:client id="{80A05EAA-E721-EEFB-8F21-89783689F947}" v="269" dt="2020-12-18T15:14:49.685"/>
    <p1510:client id="{A15D8FF2-AF4F-CB98-E97A-220883371C17}" v="16" dt="2020-12-18T04:32:50.829"/>
    <p1510:client id="{B426CB33-6DDB-1213-A9BD-866AB029F332}" v="38" dt="2020-12-18T05:17:23.820"/>
    <p1510:client id="{D7220BD4-B31F-6EDB-B40B-682E06B32FB5}" v="142" dt="2020-12-18T06:39:17.693"/>
    <p1510:client id="{E18D9D23-210B-3B96-651C-58F450C05CF3}" v="768" dt="2020-12-18T09:36:10.973"/>
    <p1510:client id="{F9A92A1D-85E4-97B2-9488-7461D20E6F9B}" v="1264" dt="2020-12-18T14:27:11.9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customXml" Target="../customXml/item3.xml"/><Relationship Id="rId21" Type="http://schemas.openxmlformats.org/officeDocument/2006/relationships/font" Target="fonts/font9.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6.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2.png>
</file>

<file path=ppt/media/image3.svg>
</file>

<file path=ppt/media/image4.png>
</file>

<file path=ppt/media/image5.png>
</file>

<file path=ppt/media/image6.svg>
</file>

<file path=ppt/media/image7.jpe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4CE5E-BE62-4169-9774-38BE7CE13B18}" type="datetimeFigureOut">
              <a:rPr lang="en-US" smtClean="0"/>
              <a:t>12/18/2020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19EBF-6CAB-4F51-A880-07C29E86AFED}" type="slidenum">
              <a:rPr lang="en-US" smtClean="0"/>
              <a:t>‹#›</a:t>
            </a:fld>
            <a:endParaRPr lang="en-US"/>
          </a:p>
        </p:txBody>
      </p:sp>
    </p:spTree>
    <p:extLst>
      <p:ext uri="{BB962C8B-B14F-4D97-AF65-F5344CB8AC3E}">
        <p14:creationId xmlns:p14="http://schemas.microsoft.com/office/powerpoint/2010/main" val="232898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6</a:t>
            </a:fld>
            <a:endParaRPr lang="en-US"/>
          </a:p>
        </p:txBody>
      </p:sp>
    </p:spTree>
    <p:extLst>
      <p:ext uri="{BB962C8B-B14F-4D97-AF65-F5344CB8AC3E}">
        <p14:creationId xmlns:p14="http://schemas.microsoft.com/office/powerpoint/2010/main" val="2016170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7</a:t>
            </a:fld>
            <a:endParaRPr lang="en-US"/>
          </a:p>
        </p:txBody>
      </p:sp>
    </p:spTree>
    <p:extLst>
      <p:ext uri="{BB962C8B-B14F-4D97-AF65-F5344CB8AC3E}">
        <p14:creationId xmlns:p14="http://schemas.microsoft.com/office/powerpoint/2010/main" val="3885853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12/18/2020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12/18/2020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l="26909" t="1046" r="26950" b="1004"/>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3933" r="25379" b="43835"/>
          <a:stretch>
            <a:fillRect/>
          </a:stretch>
        </p:blipFill>
        <p:spPr>
          <a:xfrm>
            <a:off x="200490" y="6318356"/>
            <a:ext cx="4006102" cy="658690"/>
          </a:xfrm>
          <a:prstGeom prst="rect">
            <a:avLst/>
          </a:prstGeom>
        </p:spPr>
      </p:pic>
      <p:pic>
        <p:nvPicPr>
          <p:cNvPr id="3" name="Picture 3"/>
          <p:cNvPicPr>
            <a:picLocks noChangeAspect="1"/>
          </p:cNvPicPr>
          <p:nvPr/>
        </p:nvPicPr>
        <p:blipFill>
          <a:blip r:embed="rId5"/>
          <a:srcRect l="907" r="907" b="3628"/>
          <a:stretch>
            <a:fillRect/>
          </a:stretch>
        </p:blipFill>
        <p:spPr>
          <a:xfrm>
            <a:off x="200490" y="9732022"/>
            <a:ext cx="1653306" cy="674661"/>
          </a:xfrm>
          <a:prstGeom prst="rect">
            <a:avLst/>
          </a:prstGeom>
        </p:spPr>
      </p:pic>
      <p:grpSp>
        <p:nvGrpSpPr>
          <p:cNvPr id="4" name="Group 4"/>
          <p:cNvGrpSpPr/>
          <p:nvPr/>
        </p:nvGrpSpPr>
        <p:grpSpPr>
          <a:xfrm>
            <a:off x="353091" y="2632898"/>
            <a:ext cx="3926640" cy="2314865"/>
            <a:chOff x="0" y="0"/>
            <a:chExt cx="1807397" cy="1065512"/>
          </a:xfrm>
        </p:grpSpPr>
        <p:sp>
          <p:nvSpPr>
            <p:cNvPr id="5" name="Freeform 5"/>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78823"/>
              </a:srgbClr>
            </a:solidFill>
          </p:spPr>
        </p:sp>
      </p:grpSp>
      <p:grpSp>
        <p:nvGrpSpPr>
          <p:cNvPr id="6" name="Group 6"/>
          <p:cNvGrpSpPr/>
          <p:nvPr/>
        </p:nvGrpSpPr>
        <p:grpSpPr>
          <a:xfrm>
            <a:off x="80829" y="2883272"/>
            <a:ext cx="3926640" cy="2314865"/>
            <a:chOff x="0" y="0"/>
            <a:chExt cx="1807397" cy="1065512"/>
          </a:xfrm>
        </p:grpSpPr>
        <p:sp>
          <p:nvSpPr>
            <p:cNvPr id="7" name="Freeform 7"/>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52941"/>
              </a:srgbClr>
            </a:solidFill>
          </p:spPr>
        </p:sp>
      </p:grpSp>
      <p:pic>
        <p:nvPicPr>
          <p:cNvPr id="8" name="Picture 8"/>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4185" r="52572" b="43835"/>
          <a:stretch>
            <a:fillRect/>
          </a:stretch>
        </p:blipFill>
        <p:spPr>
          <a:xfrm>
            <a:off x="200490" y="7215977"/>
            <a:ext cx="2853557" cy="724350"/>
          </a:xfrm>
          <a:prstGeom prst="rect">
            <a:avLst/>
          </a:prstGeom>
        </p:spPr>
      </p:pic>
      <p:sp>
        <p:nvSpPr>
          <p:cNvPr id="9" name="TextBox 9"/>
          <p:cNvSpPr txBox="1"/>
          <p:nvPr/>
        </p:nvSpPr>
        <p:spPr>
          <a:xfrm>
            <a:off x="353091" y="2978522"/>
            <a:ext cx="3747183" cy="2053773"/>
          </a:xfrm>
          <a:prstGeom prst="rect">
            <a:avLst/>
          </a:prstGeom>
        </p:spPr>
        <p:txBody>
          <a:bodyPr lIns="0" tIns="0" rIns="0" bIns="0" rtlCol="0" anchor="t">
            <a:spAutoFit/>
          </a:bodyPr>
          <a:lstStyle/>
          <a:p>
            <a:pPr algn="just">
              <a:lnSpc>
                <a:spcPts val="5294"/>
              </a:lnSpc>
            </a:pPr>
            <a:r>
              <a:rPr lang="en-US" sz="5294" spc="370">
                <a:solidFill>
                  <a:srgbClr val="FFFFFF"/>
                </a:solidFill>
                <a:latin typeface="Raleway Heavy"/>
              </a:rPr>
              <a:t>CYBER SECURITY INDEX</a:t>
            </a:r>
          </a:p>
        </p:txBody>
      </p:sp>
      <p:sp>
        <p:nvSpPr>
          <p:cNvPr id="10" name="TextBox 10"/>
          <p:cNvSpPr txBox="1"/>
          <p:nvPr/>
        </p:nvSpPr>
        <p:spPr>
          <a:xfrm>
            <a:off x="319013" y="6486053"/>
            <a:ext cx="3883981" cy="329001"/>
          </a:xfrm>
          <a:prstGeom prst="rect">
            <a:avLst/>
          </a:prstGeom>
        </p:spPr>
        <p:txBody>
          <a:bodyPr wrap="square" lIns="0" tIns="0" rIns="0" bIns="0" rtlCol="0" anchor="t">
            <a:spAutoFit/>
          </a:bodyPr>
          <a:lstStyle/>
          <a:p>
            <a:pPr algn="just">
              <a:lnSpc>
                <a:spcPts val="2806"/>
              </a:lnSpc>
            </a:pPr>
            <a:r>
              <a:rPr lang="en-US">
                <a:solidFill>
                  <a:schemeClr val="bg1"/>
                </a:solidFill>
                <a:latin typeface="Raleway Bold"/>
              </a:rPr>
              <a:t>COMPANY {</a:t>
            </a:r>
            <a:r>
              <a:rPr lang="en-US" err="1">
                <a:solidFill>
                  <a:schemeClr val="bg1"/>
                </a:solidFill>
                <a:latin typeface="Raleway Bold"/>
              </a:rPr>
              <a:t>d.scanInfo.company</a:t>
            </a:r>
            <a:r>
              <a:rPr lang="en-US">
                <a:solidFill>
                  <a:schemeClr val="bg1"/>
                </a:solidFill>
                <a:latin typeface="Raleway Bold"/>
              </a:rPr>
              <a:t>}</a:t>
            </a:r>
            <a:endParaRPr lang="en-US">
              <a:solidFill>
                <a:schemeClr val="bg1"/>
              </a:solidFill>
            </a:endParaRPr>
          </a:p>
        </p:txBody>
      </p:sp>
      <p:sp>
        <p:nvSpPr>
          <p:cNvPr id="11" name="TextBox 11"/>
          <p:cNvSpPr txBox="1"/>
          <p:nvPr/>
        </p:nvSpPr>
        <p:spPr>
          <a:xfrm>
            <a:off x="200490" y="9311390"/>
            <a:ext cx="2010881" cy="179620"/>
          </a:xfrm>
          <a:prstGeom prst="rect">
            <a:avLst/>
          </a:prstGeom>
        </p:spPr>
        <p:txBody>
          <a:bodyPr lIns="0" tIns="0" rIns="0" bIns="0" rtlCol="0" anchor="t">
            <a:spAutoFit/>
          </a:bodyPr>
          <a:lstStyle/>
          <a:p>
            <a:pPr algn="just">
              <a:lnSpc>
                <a:spcPts val="1382"/>
              </a:lnSpc>
            </a:pPr>
            <a:r>
              <a:rPr lang="en-US" sz="1304" spc="78">
                <a:solidFill>
                  <a:srgbClr val="FFFFFF"/>
                </a:solidFill>
                <a:latin typeface="Raleway"/>
              </a:rPr>
              <a:t>POWERED BY</a:t>
            </a:r>
          </a:p>
        </p:txBody>
      </p:sp>
      <p:sp>
        <p:nvSpPr>
          <p:cNvPr id="13" name="TextBox 13"/>
          <p:cNvSpPr txBox="1"/>
          <p:nvPr/>
        </p:nvSpPr>
        <p:spPr>
          <a:xfrm>
            <a:off x="315374" y="7488488"/>
            <a:ext cx="2640608" cy="223203"/>
          </a:xfrm>
          <a:prstGeom prst="rect">
            <a:avLst/>
          </a:prstGeom>
        </p:spPr>
        <p:txBody>
          <a:bodyPr wrap="square" lIns="0" tIns="0" rIns="0" bIns="0" rtlCol="0" anchor="t">
            <a:spAutoFit/>
          </a:bodyPr>
          <a:lstStyle/>
          <a:p>
            <a:pPr>
              <a:lnSpc>
                <a:spcPts val="1696"/>
              </a:lnSpc>
            </a:pPr>
            <a:r>
              <a:rPr lang="en-US" spc="48">
                <a:solidFill>
                  <a:srgbClr val="FFFFFF"/>
                </a:solidFill>
                <a:latin typeface="Raleway Bold"/>
              </a:rPr>
              <a:t>Date: {</a:t>
            </a:r>
            <a:r>
              <a:rPr lang="en-US" spc="48" err="1">
                <a:solidFill>
                  <a:srgbClr val="FFFFFF"/>
                </a:solidFill>
                <a:latin typeface="Raleway Bold"/>
              </a:rPr>
              <a:t>d.scanInfo.date</a:t>
            </a:r>
            <a:r>
              <a:rPr lang="en-US" spc="48">
                <a:solidFill>
                  <a:srgbClr val="FFFFFF"/>
                </a:solidFill>
                <a:latin typeface="Raleway Bold"/>
              </a:rPr>
              <a:t>}</a:t>
            </a:r>
            <a:endParaRPr lang="en-US">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47700" y="531161"/>
            <a:ext cx="6248784" cy="194979"/>
            <a:chOff x="0" y="0"/>
            <a:chExt cx="8331712" cy="259972"/>
          </a:xfrm>
        </p:grpSpPr>
        <p:sp>
          <p:nvSpPr>
            <p:cNvPr id="3" name="TextBox 3"/>
            <p:cNvSpPr txBox="1"/>
            <p:nvPr/>
          </p:nvSpPr>
          <p:spPr>
            <a:xfrm>
              <a:off x="5127000" y="-28575"/>
              <a:ext cx="3204712" cy="288547"/>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4" name="TextBox 4"/>
            <p:cNvSpPr txBox="1"/>
            <p:nvPr/>
          </p:nvSpPr>
          <p:spPr>
            <a:xfrm>
              <a:off x="0" y="-28575"/>
              <a:ext cx="3680698"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105"/>
          <a:stretch>
            <a:fillRect/>
          </a:stretch>
        </p:blipFill>
        <p:spPr>
          <a:xfrm rot="16200000">
            <a:off x="-3281" y="3160290"/>
            <a:ext cx="7607719" cy="7599693"/>
          </a:xfrm>
          <a:prstGeom prst="rect">
            <a:avLst/>
          </a:prstGeom>
        </p:spPr>
      </p:pic>
      <p:sp>
        <p:nvSpPr>
          <p:cNvPr id="6" name="TextBox 6"/>
          <p:cNvSpPr txBox="1"/>
          <p:nvPr/>
        </p:nvSpPr>
        <p:spPr>
          <a:xfrm>
            <a:off x="647700" y="918327"/>
            <a:ext cx="2171700" cy="514372"/>
          </a:xfrm>
          <a:prstGeom prst="rect">
            <a:avLst/>
          </a:prstGeom>
        </p:spPr>
        <p:txBody>
          <a:bodyPr lIns="0" tIns="0" rIns="0" bIns="0" rtlCol="0" anchor="t">
            <a:spAutoFit/>
          </a:bodyPr>
          <a:lstStyle/>
          <a:p>
            <a:pPr>
              <a:lnSpc>
                <a:spcPts val="4632"/>
              </a:lnSpc>
            </a:pPr>
            <a:r>
              <a:rPr lang="en-US" sz="3309" spc="661" err="1">
                <a:solidFill>
                  <a:srgbClr val="222222"/>
                </a:solidFill>
                <a:latin typeface="Bebas Neue Bold"/>
              </a:rPr>
              <a:t>i</a:t>
            </a:r>
            <a:endParaRPr lang="en-US" sz="3309" spc="661">
              <a:solidFill>
                <a:srgbClr val="222222"/>
              </a:solidFill>
              <a:latin typeface="Bebas Neue Bold"/>
            </a:endParaRPr>
          </a:p>
        </p:txBody>
      </p:sp>
      <p:grpSp>
        <p:nvGrpSpPr>
          <p:cNvPr id="7" name="Group 7"/>
          <p:cNvGrpSpPr/>
          <p:nvPr/>
        </p:nvGrpSpPr>
        <p:grpSpPr>
          <a:xfrm>
            <a:off x="-4345" y="1947241"/>
            <a:ext cx="2083695" cy="8599665"/>
            <a:chOff x="0" y="0"/>
            <a:chExt cx="2778260" cy="11466220"/>
          </a:xfrm>
        </p:grpSpPr>
        <p:pic>
          <p:nvPicPr>
            <p:cNvPr id="8" name="Picture 8"/>
            <p:cNvPicPr>
              <a:picLocks noChangeAspect="1"/>
            </p:cNvPicPr>
            <p:nvPr/>
          </p:nvPicPr>
          <p:blipFill>
            <a:blip r:embed="rId4"/>
            <a:srcRect l="41934" r="41934"/>
            <a:stretch>
              <a:fillRect/>
            </a:stretch>
          </p:blipFill>
          <p:spPr>
            <a:xfrm>
              <a:off x="0" y="0"/>
              <a:ext cx="2778260" cy="11466220"/>
            </a:xfrm>
            <a:prstGeom prst="rect">
              <a:avLst/>
            </a:prstGeom>
          </p:spPr>
        </p:pic>
      </p:grpSp>
      <p:grpSp>
        <p:nvGrpSpPr>
          <p:cNvPr id="9" name="Group 9"/>
          <p:cNvGrpSpPr/>
          <p:nvPr/>
        </p:nvGrpSpPr>
        <p:grpSpPr>
          <a:xfrm>
            <a:off x="2819400" y="2118816"/>
            <a:ext cx="4486193" cy="4154790"/>
            <a:chOff x="0" y="0"/>
            <a:chExt cx="5981590" cy="5539715"/>
          </a:xfrm>
        </p:grpSpPr>
        <p:sp>
          <p:nvSpPr>
            <p:cNvPr id="10" name="TextBox 10"/>
            <p:cNvSpPr txBox="1"/>
            <p:nvPr/>
          </p:nvSpPr>
          <p:spPr>
            <a:xfrm>
              <a:off x="0" y="0"/>
              <a:ext cx="5435600" cy="688418"/>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TABLE OF CONTENTS</a:t>
              </a:r>
            </a:p>
          </p:txBody>
        </p:sp>
        <p:sp>
          <p:nvSpPr>
            <p:cNvPr id="11" name="TextBox 11"/>
            <p:cNvSpPr txBox="1"/>
            <p:nvPr/>
          </p:nvSpPr>
          <p:spPr>
            <a:xfrm>
              <a:off x="3351" y="2314302"/>
              <a:ext cx="5435601" cy="3225413"/>
            </a:xfrm>
            <a:prstGeom prst="rect">
              <a:avLst/>
            </a:prstGeom>
          </p:spPr>
          <p:txBody>
            <a:bodyPr lIns="0" tIns="0" rIns="0" bIns="0" rtlCol="0" anchor="t">
              <a:spAutoFit/>
            </a:bodyPr>
            <a:lstStyle/>
            <a:p>
              <a:pPr marL="285750" lvl="1" indent="-142875">
                <a:lnSpc>
                  <a:spcPts val="1853"/>
                </a:lnSpc>
                <a:buFont typeface="Arial"/>
                <a:buChar char="•"/>
              </a:pPr>
              <a:r>
                <a:rPr lang="en-US" sz="1300">
                  <a:solidFill>
                    <a:srgbClr val="495052"/>
                  </a:solidFill>
                  <a:latin typeface="PT Sans Bold"/>
                </a:rPr>
                <a:t>Executive Summary</a:t>
              </a:r>
              <a:endParaRPr lang="en-US" sz="1300"/>
            </a:p>
            <a:p>
              <a:pPr marL="285750" lvl="1" indent="-142875">
                <a:lnSpc>
                  <a:spcPts val="1853"/>
                </a:lnSpc>
                <a:buFont typeface="Arial"/>
                <a:buChar char="•"/>
              </a:pPr>
              <a:r>
                <a:rPr lang="en-US" sz="1300">
                  <a:solidFill>
                    <a:srgbClr val="495052"/>
                  </a:solidFill>
                  <a:latin typeface="PT Sans Bold"/>
                </a:rPr>
                <a:t>Scope</a:t>
              </a:r>
            </a:p>
            <a:p>
              <a:pPr marL="285750" lvl="1" indent="-142875">
                <a:lnSpc>
                  <a:spcPts val="1853"/>
                </a:lnSpc>
                <a:buFont typeface="Arial"/>
                <a:buChar char="•"/>
              </a:pPr>
              <a:r>
                <a:rPr lang="en-US" sz="1300">
                  <a:solidFill>
                    <a:srgbClr val="495052"/>
                  </a:solidFill>
                  <a:latin typeface="PT Sans Bold"/>
                </a:rPr>
                <a:t>Results</a:t>
              </a:r>
            </a:p>
            <a:p>
              <a:pPr marL="285750" lvl="1" indent="-142875">
                <a:lnSpc>
                  <a:spcPts val="1853"/>
                </a:lnSpc>
                <a:buFont typeface="Arial"/>
                <a:buChar char="•"/>
              </a:pPr>
              <a:r>
                <a:rPr lang="en-US" sz="1300">
                  <a:solidFill>
                    <a:srgbClr val="495052"/>
                  </a:solidFill>
                  <a:latin typeface="PT Sans Bold"/>
                </a:rPr>
                <a:t>Methodology</a:t>
              </a:r>
            </a:p>
            <a:p>
              <a:pPr marL="285750" lvl="1" indent="-142875">
                <a:lnSpc>
                  <a:spcPts val="1853"/>
                </a:lnSpc>
                <a:buFont typeface="Arial"/>
                <a:buChar char="•"/>
              </a:pPr>
              <a:r>
                <a:rPr lang="en-US" sz="1300">
                  <a:solidFill>
                    <a:srgbClr val="495052"/>
                  </a:solidFill>
                  <a:latin typeface="PT Sans Bold"/>
                </a:rPr>
                <a:t>Findings</a:t>
              </a:r>
            </a:p>
            <a:p>
              <a:pPr marL="571500" lvl="2" indent="-190500">
                <a:lnSpc>
                  <a:spcPts val="1853"/>
                </a:lnSpc>
                <a:buFont typeface="Arial"/>
                <a:buChar char="⚬"/>
              </a:pPr>
              <a:r>
                <a:rPr lang="en-US" sz="1300">
                  <a:solidFill>
                    <a:srgbClr val="495052"/>
                  </a:solidFill>
                  <a:latin typeface="PT Sans"/>
                </a:rPr>
                <a:t>Severity assessments summary</a:t>
              </a:r>
            </a:p>
            <a:p>
              <a:pPr marL="571500" lvl="2" indent="-190500">
                <a:lnSpc>
                  <a:spcPts val="1853"/>
                </a:lnSpc>
                <a:buFont typeface="Arial"/>
                <a:buChar char="⚬"/>
              </a:pPr>
              <a:r>
                <a:rPr lang="en-US" sz="1300">
                  <a:solidFill>
                    <a:schemeClr val="tx1">
                      <a:lumMod val="75000"/>
                      <a:lumOff val="25000"/>
                    </a:schemeClr>
                  </a:solidFill>
                  <a:latin typeface="PT Sans"/>
                  <a:cs typeface="Calibri"/>
                </a:rPr>
                <a:t>Reconnaissance</a:t>
              </a:r>
              <a:endParaRPr lang="en-US" sz="1300">
                <a:solidFill>
                  <a:schemeClr val="tx1">
                    <a:lumMod val="75000"/>
                    <a:lumOff val="25000"/>
                  </a:schemeClr>
                </a:solidFill>
                <a:latin typeface="PT Sans"/>
                <a:ea typeface="+mn-lt"/>
                <a:cs typeface="+mn-lt"/>
              </a:endParaRPr>
            </a:p>
            <a:p>
              <a:pPr marL="571500" lvl="2" indent="-190500">
                <a:lnSpc>
                  <a:spcPts val="1853"/>
                </a:lnSpc>
                <a:buFont typeface="Arial"/>
                <a:buChar char="⚬"/>
              </a:pPr>
              <a:r>
                <a:rPr lang="en-US" sz="1300">
                  <a:solidFill>
                    <a:schemeClr val="tx1">
                      <a:lumMod val="75000"/>
                      <a:lumOff val="25000"/>
                    </a:schemeClr>
                  </a:solidFill>
                  <a:latin typeface="PT Sans"/>
                  <a:ea typeface="+mn-lt"/>
                  <a:cs typeface="+mn-lt"/>
                </a:rPr>
                <a:t>Exploitation</a:t>
              </a:r>
              <a:endParaRPr lang="en-US" sz="1300">
                <a:solidFill>
                  <a:schemeClr val="tx1">
                    <a:lumMod val="75000"/>
                    <a:lumOff val="25000"/>
                  </a:schemeClr>
                </a:solidFill>
                <a:latin typeface="PT Sans"/>
                <a:cs typeface="Calibri"/>
              </a:endParaRPr>
            </a:p>
            <a:p>
              <a:pPr marL="142875" lvl="1">
                <a:lnSpc>
                  <a:spcPts val="1853"/>
                </a:lnSpc>
              </a:pPr>
              <a:endParaRPr lang="en-US" sz="1300">
                <a:solidFill>
                  <a:srgbClr val="495052"/>
                </a:solidFill>
                <a:latin typeface="PT Sans Bold"/>
              </a:endParaRPr>
            </a:p>
            <a:p>
              <a:pPr>
                <a:lnSpc>
                  <a:spcPts val="1853"/>
                </a:lnSpc>
              </a:pPr>
              <a:endParaRPr lang="en-US" sz="1323">
                <a:solidFill>
                  <a:srgbClr val="495052"/>
                </a:solidFill>
                <a:latin typeface="PT Sans Bold"/>
              </a:endParaRPr>
            </a:p>
          </p:txBody>
        </p:sp>
        <p:sp>
          <p:nvSpPr>
            <p:cNvPr id="12" name="TextBox 12"/>
            <p:cNvSpPr txBox="1"/>
            <p:nvPr/>
          </p:nvSpPr>
          <p:spPr>
            <a:xfrm>
              <a:off x="545989" y="2314304"/>
              <a:ext cx="5435601" cy="2900965"/>
            </a:xfrm>
            <a:prstGeom prst="rect">
              <a:avLst/>
            </a:prstGeom>
          </p:spPr>
          <p:txBody>
            <a:bodyPr lIns="0" tIns="0" rIns="0" bIns="0" rtlCol="0" anchor="t">
              <a:spAutoFit/>
            </a:bodyPr>
            <a:lstStyle/>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02</a:t>
              </a:r>
            </a:p>
            <a:p>
              <a:pPr algn="r">
                <a:lnSpc>
                  <a:spcPts val="1853"/>
                </a:lnSpc>
              </a:pPr>
              <a:r>
                <a:rPr lang="en-US" sz="1300">
                  <a:solidFill>
                    <a:srgbClr val="495052"/>
                  </a:solidFill>
                  <a:latin typeface="PT Sans"/>
                </a:rPr>
                <a:t>03</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05</a:t>
              </a:r>
            </a:p>
            <a:p>
              <a:pPr algn="r">
                <a:lnSpc>
                  <a:spcPts val="1853"/>
                </a:lnSpc>
              </a:pPr>
              <a:r>
                <a:rPr lang="en-US" sz="1300">
                  <a:solidFill>
                    <a:srgbClr val="495052"/>
                  </a:solidFill>
                  <a:latin typeface="PT Sans"/>
                </a:rPr>
                <a:t>06</a:t>
              </a:r>
            </a:p>
            <a:p>
              <a:pPr algn="r">
                <a:lnSpc>
                  <a:spcPts val="1853"/>
                </a:lnSpc>
              </a:pPr>
              <a:endParaRPr lang="en-US" sz="1300">
                <a:solidFill>
                  <a:srgbClr val="495052"/>
                </a:solidFill>
                <a:latin typeface="PT Sans"/>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34688" y="1988556"/>
            <a:ext cx="4634200" cy="250900"/>
          </a:xfrm>
          <a:prstGeom prst="rect">
            <a:avLst/>
          </a:prstGeom>
        </p:spPr>
      </p:pic>
      <p:sp>
        <p:nvSpPr>
          <p:cNvPr id="3" name="TextBox 3"/>
          <p:cNvSpPr txBox="1"/>
          <p:nvPr/>
        </p:nvSpPr>
        <p:spPr>
          <a:xfrm>
            <a:off x="647700" y="2317864"/>
            <a:ext cx="6248016" cy="2905667"/>
          </a:xfrm>
          <a:prstGeom prst="rect">
            <a:avLst/>
          </a:prstGeom>
        </p:spPr>
        <p:txBody>
          <a:bodyPr wrap="square" lIns="0" tIns="0" rIns="0" bIns="0" rtlCol="0" anchor="t">
            <a:spAutoFit/>
          </a:bodyPr>
          <a:lstStyle/>
          <a:p>
            <a:pPr>
              <a:lnSpc>
                <a:spcPts val="1853"/>
              </a:lnSpc>
            </a:pPr>
            <a:r>
              <a:rPr lang="en-US" sz="1300" spc="79">
                <a:solidFill>
                  <a:srgbClr val="495052"/>
                </a:solidFill>
                <a:latin typeface="PT Sans"/>
              </a:rPr>
              <a:t>Cyber Security Index powered by CMKL is a conducted service where a black-box perspective security assessment, to detect the current vulnerabilities found in the given endpoints and show the level of the current vulnerability severity levels. Our project’s purposes are for the company to be able to continuously access our service for continuous improvement for the company’s security system and gain reputation. </a:t>
            </a:r>
            <a:endParaRPr lang="en-US" sz="1323" spc="79">
              <a:solidFill>
                <a:srgbClr val="495052"/>
              </a:solidFill>
              <a:latin typeface="PT Sans"/>
            </a:endParaRPr>
          </a:p>
          <a:p>
            <a:pPr>
              <a:lnSpc>
                <a:spcPts val="1853"/>
              </a:lnSpc>
            </a:pPr>
            <a:endParaRPr lang="en-US" sz="1323" spc="79">
              <a:solidFill>
                <a:srgbClr val="495052"/>
              </a:solidFill>
              <a:latin typeface="PT Sans"/>
            </a:endParaRPr>
          </a:p>
          <a:p>
            <a:pPr>
              <a:lnSpc>
                <a:spcPts val="1853"/>
              </a:lnSpc>
            </a:pPr>
            <a:r>
              <a:rPr lang="en-US" sz="1300" spc="79">
                <a:solidFill>
                  <a:srgbClr val="495052"/>
                </a:solidFill>
                <a:latin typeface="PT Sans"/>
              </a:rPr>
              <a:t>To achieve our goal, we must investigate the vulnerability of our client system’s company. Of the 0 sub-domains identified. A total of {</a:t>
            </a:r>
            <a:r>
              <a:rPr lang="en-US" sz="1300" spc="79" err="1">
                <a:solidFill>
                  <a:srgbClr val="495052"/>
                </a:solidFill>
                <a:latin typeface="PT Sans"/>
              </a:rPr>
              <a:t>d.index.vulnerabilities.total</a:t>
            </a:r>
            <a:r>
              <a:rPr lang="en-US" sz="1300" spc="79">
                <a:solidFill>
                  <a:srgbClr val="495052"/>
                </a:solidFill>
                <a:latin typeface="PT Sans"/>
              </a:rPr>
              <a:t>} unique vulnerabilities were found.</a:t>
            </a:r>
            <a:r>
              <a:rPr lang="en-US" sz="1300" spc="79">
                <a:solidFill>
                  <a:srgbClr val="495052"/>
                </a:solidFill>
                <a:latin typeface="PT Sans"/>
                <a:ea typeface="+mn-lt"/>
                <a:cs typeface="+mn-lt"/>
              </a:rPr>
              <a:t> The scan inspected the opened {</a:t>
            </a:r>
            <a:r>
              <a:rPr lang="en-US" sz="1300" spc="79" err="1">
                <a:solidFill>
                  <a:srgbClr val="495052"/>
                </a:solidFill>
                <a:latin typeface="PT Sans"/>
                <a:ea typeface="+mn-lt"/>
                <a:cs typeface="+mn-lt"/>
              </a:rPr>
              <a:t>d.nmap.totalPort.tcp</a:t>
            </a:r>
            <a:r>
              <a:rPr lang="en-US" sz="1300" spc="79">
                <a:solidFill>
                  <a:srgbClr val="495052"/>
                </a:solidFill>
                <a:latin typeface="PT Sans"/>
                <a:ea typeface="+mn-lt"/>
                <a:cs typeface="+mn-lt"/>
              </a:rPr>
              <a:t>} TCP ports and {</a:t>
            </a:r>
            <a:r>
              <a:rPr lang="en-US" sz="1300" spc="79" err="1">
                <a:solidFill>
                  <a:srgbClr val="495052"/>
                </a:solidFill>
                <a:latin typeface="PT Sans"/>
                <a:ea typeface="+mn-lt"/>
                <a:cs typeface="+mn-lt"/>
              </a:rPr>
              <a:t>d.nmap.totalPort.udp</a:t>
            </a:r>
            <a:r>
              <a:rPr lang="en-US" sz="1300" spc="79">
                <a:solidFill>
                  <a:srgbClr val="495052"/>
                </a:solidFill>
                <a:latin typeface="PT Sans"/>
                <a:ea typeface="+mn-lt"/>
                <a:cs typeface="+mn-lt"/>
              </a:rPr>
              <a:t>} UDP ports.</a:t>
            </a:r>
          </a:p>
        </p:txBody>
      </p:sp>
      <p:sp>
        <p:nvSpPr>
          <p:cNvPr id="5" name="TextBox 5"/>
          <p:cNvSpPr txBox="1"/>
          <p:nvPr/>
        </p:nvSpPr>
        <p:spPr>
          <a:xfrm>
            <a:off x="662556" y="1625983"/>
            <a:ext cx="4076700" cy="52266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EXECUTIVE SUMMARY</a:t>
            </a:r>
          </a:p>
        </p:txBody>
      </p:sp>
      <p:grpSp>
        <p:nvGrpSpPr>
          <p:cNvPr id="8" name="Group 8"/>
          <p:cNvGrpSpPr/>
          <p:nvPr/>
        </p:nvGrpSpPr>
        <p:grpSpPr>
          <a:xfrm>
            <a:off x="647700" y="531161"/>
            <a:ext cx="6248784" cy="201329"/>
            <a:chOff x="0" y="0"/>
            <a:chExt cx="8331712" cy="268438"/>
          </a:xfrm>
        </p:grpSpPr>
        <p:sp>
          <p:nvSpPr>
            <p:cNvPr id="9" name="TextBox 9"/>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10" name="TextBox 10"/>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sp>
        <p:nvSpPr>
          <p:cNvPr id="11" name="TextBox 11"/>
          <p:cNvSpPr txBox="1"/>
          <p:nvPr/>
        </p:nvSpPr>
        <p:spPr>
          <a:xfrm>
            <a:off x="647700" y="918327"/>
            <a:ext cx="2171700" cy="592222"/>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01</a:t>
            </a:r>
          </a:p>
        </p:txBody>
      </p:sp>
      <p:sp>
        <p:nvSpPr>
          <p:cNvPr id="12" name="TextBox 12"/>
          <p:cNvSpPr txBox="1"/>
          <p:nvPr/>
        </p:nvSpPr>
        <p:spPr>
          <a:xfrm>
            <a:off x="1162050" y="1128061"/>
            <a:ext cx="2710310" cy="167482"/>
          </a:xfrm>
          <a:prstGeom prst="rect">
            <a:avLst/>
          </a:prstGeom>
        </p:spPr>
        <p:txBody>
          <a:bodyPr lIns="0" tIns="0" rIns="0" bIns="0" rtlCol="0" anchor="t">
            <a:spAutoFit/>
          </a:bodyPr>
          <a:lstStyle/>
          <a:p>
            <a:pPr>
              <a:lnSpc>
                <a:spcPts val="1400"/>
              </a:lnSpc>
            </a:pPr>
            <a:r>
              <a:rPr lang="en-US" sz="1000" spc="60">
                <a:solidFill>
                  <a:srgbClr val="222222"/>
                </a:solidFill>
                <a:latin typeface="PT Sans"/>
              </a:rPr>
              <a:t>/EXECUTTIVE SUMMARY</a:t>
            </a:r>
          </a:p>
        </p:txBody>
      </p:sp>
      <p:sp>
        <p:nvSpPr>
          <p:cNvPr id="88" name="TextBox 4">
            <a:extLst>
              <a:ext uri="{FF2B5EF4-FFF2-40B4-BE49-F238E27FC236}">
                <a16:creationId xmlns:a16="http://schemas.microsoft.com/office/drawing/2014/main" id="{CCEAB1DD-661D-401D-A960-4145EC006810}"/>
              </a:ext>
            </a:extLst>
          </p:cNvPr>
          <p:cNvSpPr txBox="1"/>
          <p:nvPr/>
        </p:nvSpPr>
        <p:spPr>
          <a:xfrm>
            <a:off x="1162050" y="5341528"/>
            <a:ext cx="2368550" cy="1681038"/>
          </a:xfrm>
          <a:prstGeom prst="rect">
            <a:avLst/>
          </a:prstGeom>
        </p:spPr>
        <p:txBody>
          <a:bodyPr wrap="square" lIns="0" tIns="0" rIns="0" bIns="0" rtlCol="0" anchor="t">
            <a:spAutoFit/>
          </a:bodyPr>
          <a:lstStyle/>
          <a:p>
            <a:pPr>
              <a:lnSpc>
                <a:spcPts val="3397"/>
              </a:lnSpc>
            </a:pPr>
            <a:r>
              <a:rPr lang="en-US" sz="1400">
                <a:solidFill>
                  <a:srgbClr val="495052"/>
                </a:solidFill>
                <a:latin typeface="PT Sans Italics"/>
              </a:rPr>
              <a:t>The following table is the summary of the overall severity test performed on the given endpoints.</a:t>
            </a:r>
          </a:p>
        </p:txBody>
      </p:sp>
      <p:grpSp>
        <p:nvGrpSpPr>
          <p:cNvPr id="4" name="Group 3">
            <a:extLst>
              <a:ext uri="{FF2B5EF4-FFF2-40B4-BE49-F238E27FC236}">
                <a16:creationId xmlns:a16="http://schemas.microsoft.com/office/drawing/2014/main" id="{75376BE0-A1F0-48B1-9A6F-57505B0BAE21}"/>
              </a:ext>
            </a:extLst>
          </p:cNvPr>
          <p:cNvGrpSpPr/>
          <p:nvPr/>
        </p:nvGrpSpPr>
        <p:grpSpPr>
          <a:xfrm>
            <a:off x="4025902" y="5157880"/>
            <a:ext cx="2727847" cy="4501357"/>
            <a:chOff x="3760147" y="5819938"/>
            <a:chExt cx="2727847" cy="4501357"/>
          </a:xfrm>
        </p:grpSpPr>
        <p:grpSp>
          <p:nvGrpSpPr>
            <p:cNvPr id="89" name="Group 6">
              <a:extLst>
                <a:ext uri="{FF2B5EF4-FFF2-40B4-BE49-F238E27FC236}">
                  <a16:creationId xmlns:a16="http://schemas.microsoft.com/office/drawing/2014/main" id="{393B1CFF-A3CE-4C41-B322-E939BFDCE624}"/>
                </a:ext>
              </a:extLst>
            </p:cNvPr>
            <p:cNvGrpSpPr/>
            <p:nvPr/>
          </p:nvGrpSpPr>
          <p:grpSpPr>
            <a:xfrm>
              <a:off x="3760147" y="5819938"/>
              <a:ext cx="1609751" cy="382307"/>
              <a:chOff x="0" y="0"/>
              <a:chExt cx="3323874" cy="733098"/>
            </a:xfrm>
          </p:grpSpPr>
          <p:sp>
            <p:nvSpPr>
              <p:cNvPr id="160" name="Freeform 7">
                <a:extLst>
                  <a:ext uri="{FF2B5EF4-FFF2-40B4-BE49-F238E27FC236}">
                    <a16:creationId xmlns:a16="http://schemas.microsoft.com/office/drawing/2014/main" id="{B710374F-4659-46D4-BAFF-BEC62FB49601}"/>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222222"/>
              </a:solidFill>
            </p:spPr>
          </p:sp>
        </p:grpSp>
        <p:grpSp>
          <p:nvGrpSpPr>
            <p:cNvPr id="90" name="Group 8">
              <a:extLst>
                <a:ext uri="{FF2B5EF4-FFF2-40B4-BE49-F238E27FC236}">
                  <a16:creationId xmlns:a16="http://schemas.microsoft.com/office/drawing/2014/main" id="{65DE0174-9ADF-4355-ADCA-8251130261A4}"/>
                </a:ext>
              </a:extLst>
            </p:cNvPr>
            <p:cNvGrpSpPr/>
            <p:nvPr/>
          </p:nvGrpSpPr>
          <p:grpSpPr>
            <a:xfrm>
              <a:off x="5392513" y="5819938"/>
              <a:ext cx="1088178" cy="382307"/>
              <a:chOff x="0" y="0"/>
              <a:chExt cx="2246909" cy="733098"/>
            </a:xfrm>
          </p:grpSpPr>
          <p:sp>
            <p:nvSpPr>
              <p:cNvPr id="159" name="Freeform 9">
                <a:extLst>
                  <a:ext uri="{FF2B5EF4-FFF2-40B4-BE49-F238E27FC236}">
                    <a16:creationId xmlns:a16="http://schemas.microsoft.com/office/drawing/2014/main" id="{C866234F-43A8-4E2F-84DC-0B92D8472C4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222222"/>
              </a:solidFill>
            </p:spPr>
          </p:sp>
        </p:grpSp>
        <p:grpSp>
          <p:nvGrpSpPr>
            <p:cNvPr id="91" name="Group 10">
              <a:extLst>
                <a:ext uri="{FF2B5EF4-FFF2-40B4-BE49-F238E27FC236}">
                  <a16:creationId xmlns:a16="http://schemas.microsoft.com/office/drawing/2014/main" id="{B56E0348-68FF-422B-9F22-B1F2E9D029A5}"/>
                </a:ext>
              </a:extLst>
            </p:cNvPr>
            <p:cNvGrpSpPr/>
            <p:nvPr/>
          </p:nvGrpSpPr>
          <p:grpSpPr>
            <a:xfrm>
              <a:off x="3760147" y="6232914"/>
              <a:ext cx="1609751" cy="382307"/>
              <a:chOff x="0" y="0"/>
              <a:chExt cx="3323874" cy="733098"/>
            </a:xfrm>
          </p:grpSpPr>
          <p:sp>
            <p:nvSpPr>
              <p:cNvPr id="158" name="Freeform 11">
                <a:extLst>
                  <a:ext uri="{FF2B5EF4-FFF2-40B4-BE49-F238E27FC236}">
                    <a16:creationId xmlns:a16="http://schemas.microsoft.com/office/drawing/2014/main" id="{47A4D6BB-B1BC-4093-8B01-1052952F418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5E17EB"/>
              </a:solidFill>
            </p:spPr>
          </p:sp>
        </p:grpSp>
        <p:grpSp>
          <p:nvGrpSpPr>
            <p:cNvPr id="92" name="Group 12">
              <a:extLst>
                <a:ext uri="{FF2B5EF4-FFF2-40B4-BE49-F238E27FC236}">
                  <a16:creationId xmlns:a16="http://schemas.microsoft.com/office/drawing/2014/main" id="{BEEC5CDE-8138-4B47-B4EE-A815BB9A5068}"/>
                </a:ext>
              </a:extLst>
            </p:cNvPr>
            <p:cNvGrpSpPr/>
            <p:nvPr/>
          </p:nvGrpSpPr>
          <p:grpSpPr>
            <a:xfrm>
              <a:off x="3760147" y="6641966"/>
              <a:ext cx="1609751" cy="382307"/>
              <a:chOff x="0" y="0"/>
              <a:chExt cx="3323874" cy="733098"/>
            </a:xfrm>
          </p:grpSpPr>
          <p:sp>
            <p:nvSpPr>
              <p:cNvPr id="157" name="Freeform 13">
                <a:extLst>
                  <a:ext uri="{FF2B5EF4-FFF2-40B4-BE49-F238E27FC236}">
                    <a16:creationId xmlns:a16="http://schemas.microsoft.com/office/drawing/2014/main" id="{8B1CA88F-EA51-42DE-BB43-2D17F2092EDA}"/>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FF1616"/>
              </a:solidFill>
            </p:spPr>
          </p:sp>
        </p:grpSp>
        <p:grpSp>
          <p:nvGrpSpPr>
            <p:cNvPr id="93" name="Group 14">
              <a:extLst>
                <a:ext uri="{FF2B5EF4-FFF2-40B4-BE49-F238E27FC236}">
                  <a16:creationId xmlns:a16="http://schemas.microsoft.com/office/drawing/2014/main" id="{F5119D4F-8DE6-46CD-9C44-9BE62DE1075A}"/>
                </a:ext>
              </a:extLst>
            </p:cNvPr>
            <p:cNvGrpSpPr/>
            <p:nvPr/>
          </p:nvGrpSpPr>
          <p:grpSpPr>
            <a:xfrm>
              <a:off x="5392513" y="6641966"/>
              <a:ext cx="1088178" cy="382307"/>
              <a:chOff x="0" y="0"/>
              <a:chExt cx="2246909" cy="733098"/>
            </a:xfrm>
          </p:grpSpPr>
          <p:sp>
            <p:nvSpPr>
              <p:cNvPr id="156" name="Freeform 15">
                <a:extLst>
                  <a:ext uri="{FF2B5EF4-FFF2-40B4-BE49-F238E27FC236}">
                    <a16:creationId xmlns:a16="http://schemas.microsoft.com/office/drawing/2014/main" id="{8A5E6A9B-3022-414A-A7DF-6363E50BB2EC}"/>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4" name="Group 16">
              <a:extLst>
                <a:ext uri="{FF2B5EF4-FFF2-40B4-BE49-F238E27FC236}">
                  <a16:creationId xmlns:a16="http://schemas.microsoft.com/office/drawing/2014/main" id="{9A2ED9E6-D4F7-4FF6-8C33-7030C035DC19}"/>
                </a:ext>
              </a:extLst>
            </p:cNvPr>
            <p:cNvGrpSpPr/>
            <p:nvPr/>
          </p:nvGrpSpPr>
          <p:grpSpPr>
            <a:xfrm>
              <a:off x="3760147" y="7060049"/>
              <a:ext cx="1609751" cy="382307"/>
              <a:chOff x="0" y="0"/>
              <a:chExt cx="3323874" cy="733098"/>
            </a:xfrm>
          </p:grpSpPr>
          <p:sp>
            <p:nvSpPr>
              <p:cNvPr id="155" name="Freeform 17">
                <a:extLst>
                  <a:ext uri="{FF2B5EF4-FFF2-40B4-BE49-F238E27FC236}">
                    <a16:creationId xmlns:a16="http://schemas.microsoft.com/office/drawing/2014/main" id="{CA81F1ED-EC1C-45B9-B4A0-DAAE132081C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E1B810"/>
              </a:solidFill>
            </p:spPr>
          </p:sp>
        </p:grpSp>
        <p:grpSp>
          <p:nvGrpSpPr>
            <p:cNvPr id="95" name="Group 18">
              <a:extLst>
                <a:ext uri="{FF2B5EF4-FFF2-40B4-BE49-F238E27FC236}">
                  <a16:creationId xmlns:a16="http://schemas.microsoft.com/office/drawing/2014/main" id="{21DEDC63-8BB5-433E-A3F7-5BF2CA52A2B8}"/>
                </a:ext>
              </a:extLst>
            </p:cNvPr>
            <p:cNvGrpSpPr/>
            <p:nvPr/>
          </p:nvGrpSpPr>
          <p:grpSpPr>
            <a:xfrm>
              <a:off x="5396158" y="7060049"/>
              <a:ext cx="1088178" cy="382307"/>
              <a:chOff x="0" y="0"/>
              <a:chExt cx="2246909" cy="733098"/>
            </a:xfrm>
          </p:grpSpPr>
          <p:sp>
            <p:nvSpPr>
              <p:cNvPr id="154" name="Freeform 19">
                <a:extLst>
                  <a:ext uri="{FF2B5EF4-FFF2-40B4-BE49-F238E27FC236}">
                    <a16:creationId xmlns:a16="http://schemas.microsoft.com/office/drawing/2014/main" id="{C25C0D85-377C-4992-B849-8E4AF7F2A235}"/>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6" name="Group 20">
              <a:extLst>
                <a:ext uri="{FF2B5EF4-FFF2-40B4-BE49-F238E27FC236}">
                  <a16:creationId xmlns:a16="http://schemas.microsoft.com/office/drawing/2014/main" id="{E6281920-B4A8-46CF-AF43-ED7B1F5672E5}"/>
                </a:ext>
              </a:extLst>
            </p:cNvPr>
            <p:cNvGrpSpPr/>
            <p:nvPr/>
          </p:nvGrpSpPr>
          <p:grpSpPr>
            <a:xfrm>
              <a:off x="3760147" y="7469100"/>
              <a:ext cx="1609751" cy="382307"/>
              <a:chOff x="0" y="0"/>
              <a:chExt cx="3323874" cy="733098"/>
            </a:xfrm>
          </p:grpSpPr>
          <p:sp>
            <p:nvSpPr>
              <p:cNvPr id="153" name="Freeform 21">
                <a:extLst>
                  <a:ext uri="{FF2B5EF4-FFF2-40B4-BE49-F238E27FC236}">
                    <a16:creationId xmlns:a16="http://schemas.microsoft.com/office/drawing/2014/main" id="{ECA1AC0D-5897-4DA7-83B3-8F6958EBCC95}"/>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7ED957"/>
              </a:solidFill>
            </p:spPr>
          </p:sp>
        </p:grpSp>
        <p:grpSp>
          <p:nvGrpSpPr>
            <p:cNvPr id="97" name="Group 22">
              <a:extLst>
                <a:ext uri="{FF2B5EF4-FFF2-40B4-BE49-F238E27FC236}">
                  <a16:creationId xmlns:a16="http://schemas.microsoft.com/office/drawing/2014/main" id="{67ADCAC8-71B0-4B48-BC2A-53815F84B709}"/>
                </a:ext>
              </a:extLst>
            </p:cNvPr>
            <p:cNvGrpSpPr/>
            <p:nvPr/>
          </p:nvGrpSpPr>
          <p:grpSpPr>
            <a:xfrm>
              <a:off x="5396158" y="7469100"/>
              <a:ext cx="1088178" cy="382307"/>
              <a:chOff x="0" y="0"/>
              <a:chExt cx="2246909" cy="733098"/>
            </a:xfrm>
          </p:grpSpPr>
          <p:sp>
            <p:nvSpPr>
              <p:cNvPr id="152" name="Freeform 23">
                <a:extLst>
                  <a:ext uri="{FF2B5EF4-FFF2-40B4-BE49-F238E27FC236}">
                    <a16:creationId xmlns:a16="http://schemas.microsoft.com/office/drawing/2014/main" id="{799DA77F-FE51-4288-9C5E-F77A33E3BFF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8" name="Group 24">
              <a:extLst>
                <a:ext uri="{FF2B5EF4-FFF2-40B4-BE49-F238E27FC236}">
                  <a16:creationId xmlns:a16="http://schemas.microsoft.com/office/drawing/2014/main" id="{1110610C-7EEE-4095-8B43-9FD24390D6F1}"/>
                </a:ext>
              </a:extLst>
            </p:cNvPr>
            <p:cNvGrpSpPr/>
            <p:nvPr/>
          </p:nvGrpSpPr>
          <p:grpSpPr>
            <a:xfrm>
              <a:off x="5389433" y="6629985"/>
              <a:ext cx="1094913" cy="400098"/>
              <a:chOff x="36304" y="12278"/>
              <a:chExt cx="2382872" cy="808662"/>
            </a:xfrm>
          </p:grpSpPr>
          <p:grpSp>
            <p:nvGrpSpPr>
              <p:cNvPr id="142" name="Group 25">
                <a:extLst>
                  <a:ext uri="{FF2B5EF4-FFF2-40B4-BE49-F238E27FC236}">
                    <a16:creationId xmlns:a16="http://schemas.microsoft.com/office/drawing/2014/main" id="{72C841E1-CB5D-4C1C-8CBE-BF931CC8657A}"/>
                  </a:ext>
                </a:extLst>
              </p:cNvPr>
              <p:cNvGrpSpPr/>
              <p:nvPr/>
            </p:nvGrpSpPr>
            <p:grpSpPr>
              <a:xfrm>
                <a:off x="40640" y="811006"/>
                <a:ext cx="2372938" cy="9934"/>
                <a:chOff x="0" y="255270"/>
                <a:chExt cx="16684723" cy="69850"/>
              </a:xfrm>
            </p:grpSpPr>
            <p:sp>
              <p:nvSpPr>
                <p:cNvPr id="151" name="Freeform 26">
                  <a:extLst>
                    <a:ext uri="{FF2B5EF4-FFF2-40B4-BE49-F238E27FC236}">
                      <a16:creationId xmlns:a16="http://schemas.microsoft.com/office/drawing/2014/main" id="{957C4133-9BF9-4613-83C7-5A62F46AC1C6}"/>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3" name="Group 27">
                <a:extLst>
                  <a:ext uri="{FF2B5EF4-FFF2-40B4-BE49-F238E27FC236}">
                    <a16:creationId xmlns:a16="http://schemas.microsoft.com/office/drawing/2014/main" id="{0382D500-C72C-4B28-9C47-F723E7E3961B}"/>
                  </a:ext>
                </a:extLst>
              </p:cNvPr>
              <p:cNvGrpSpPr/>
              <p:nvPr/>
            </p:nvGrpSpPr>
            <p:grpSpPr>
              <a:xfrm>
                <a:off x="37441" y="12278"/>
                <a:ext cx="2368205" cy="772673"/>
                <a:chOff x="0" y="0"/>
                <a:chExt cx="2246909" cy="733098"/>
              </a:xfrm>
            </p:grpSpPr>
            <p:sp>
              <p:nvSpPr>
                <p:cNvPr id="150" name="Freeform 28">
                  <a:extLst>
                    <a:ext uri="{FF2B5EF4-FFF2-40B4-BE49-F238E27FC236}">
                      <a16:creationId xmlns:a16="http://schemas.microsoft.com/office/drawing/2014/main" id="{5D27AD87-2140-4C9D-A9EC-F4FB5241E4B7}"/>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44" name="Group 29">
                <a:extLst>
                  <a:ext uri="{FF2B5EF4-FFF2-40B4-BE49-F238E27FC236}">
                    <a16:creationId xmlns:a16="http://schemas.microsoft.com/office/drawing/2014/main" id="{65332B84-2E47-49C1-9A29-D6C5A450071C}"/>
                  </a:ext>
                </a:extLst>
              </p:cNvPr>
              <p:cNvGrpSpPr/>
              <p:nvPr/>
            </p:nvGrpSpPr>
            <p:grpSpPr>
              <a:xfrm>
                <a:off x="40640" y="36304"/>
                <a:ext cx="2372938" cy="9934"/>
                <a:chOff x="0" y="255270"/>
                <a:chExt cx="16684723" cy="69850"/>
              </a:xfrm>
            </p:grpSpPr>
            <p:sp>
              <p:nvSpPr>
                <p:cNvPr id="149" name="Freeform 30">
                  <a:extLst>
                    <a:ext uri="{FF2B5EF4-FFF2-40B4-BE49-F238E27FC236}">
                      <a16:creationId xmlns:a16="http://schemas.microsoft.com/office/drawing/2014/main" id="{5FAF4F4F-8A8D-473E-AD0A-66332B79592A}"/>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5" name="Group 31">
                <a:extLst>
                  <a:ext uri="{FF2B5EF4-FFF2-40B4-BE49-F238E27FC236}">
                    <a16:creationId xmlns:a16="http://schemas.microsoft.com/office/drawing/2014/main" id="{5A1F10CB-3EFA-4277-BE73-D0F9A6907892}"/>
                  </a:ext>
                </a:extLst>
              </p:cNvPr>
              <p:cNvGrpSpPr/>
              <p:nvPr/>
            </p:nvGrpSpPr>
            <p:grpSpPr>
              <a:xfrm rot="-5400000">
                <a:off x="2026858" y="423024"/>
                <a:ext cx="774702" cy="9934"/>
                <a:chOff x="0" y="255270"/>
                <a:chExt cx="5447124" cy="69850"/>
              </a:xfrm>
            </p:grpSpPr>
            <p:sp>
              <p:nvSpPr>
                <p:cNvPr id="148" name="Freeform 32">
                  <a:extLst>
                    <a:ext uri="{FF2B5EF4-FFF2-40B4-BE49-F238E27FC236}">
                      <a16:creationId xmlns:a16="http://schemas.microsoft.com/office/drawing/2014/main" id="{B803B1A4-4BE8-4219-9FEE-B96A964E94AD}"/>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46" name="Group 33">
                <a:extLst>
                  <a:ext uri="{FF2B5EF4-FFF2-40B4-BE49-F238E27FC236}">
                    <a16:creationId xmlns:a16="http://schemas.microsoft.com/office/drawing/2014/main" id="{6BEA2E5F-E9C8-4B8B-9AAE-D3F14BEAF72D}"/>
                  </a:ext>
                </a:extLst>
              </p:cNvPr>
              <p:cNvGrpSpPr/>
              <p:nvPr/>
            </p:nvGrpSpPr>
            <p:grpSpPr>
              <a:xfrm rot="-5400000">
                <a:off x="-346080" y="423024"/>
                <a:ext cx="774702" cy="9934"/>
                <a:chOff x="0" y="255270"/>
                <a:chExt cx="5447124" cy="69850"/>
              </a:xfrm>
            </p:grpSpPr>
            <p:sp>
              <p:nvSpPr>
                <p:cNvPr id="147" name="Freeform 34">
                  <a:extLst>
                    <a:ext uri="{FF2B5EF4-FFF2-40B4-BE49-F238E27FC236}">
                      <a16:creationId xmlns:a16="http://schemas.microsoft.com/office/drawing/2014/main" id="{49366B81-5673-4B10-86E4-FB7D54533D1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99" name="TextBox 35">
              <a:extLst>
                <a:ext uri="{FF2B5EF4-FFF2-40B4-BE49-F238E27FC236}">
                  <a16:creationId xmlns:a16="http://schemas.microsoft.com/office/drawing/2014/main" id="{4806297A-F552-4182-9937-B39032446617}"/>
                </a:ext>
              </a:extLst>
            </p:cNvPr>
            <p:cNvSpPr txBox="1"/>
            <p:nvPr/>
          </p:nvSpPr>
          <p:spPr>
            <a:xfrm>
              <a:off x="5365888" y="6571807"/>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d.index.vulnerabilities.details.highSeverity</a:t>
              </a:r>
              <a:r>
                <a:rPr lang="en-US" sz="2400">
                  <a:ea typeface="+mn-lt"/>
                  <a:cs typeface="+mn-lt"/>
                </a:rPr>
                <a:t>}</a:t>
              </a:r>
              <a:endParaRPr lang="en-US"/>
            </a:p>
          </p:txBody>
        </p:sp>
        <p:sp>
          <p:nvSpPr>
            <p:cNvPr id="100" name="TextBox 39">
              <a:extLst>
                <a:ext uri="{FF2B5EF4-FFF2-40B4-BE49-F238E27FC236}">
                  <a16:creationId xmlns:a16="http://schemas.microsoft.com/office/drawing/2014/main" id="{BDA26860-890C-479B-8AAB-08A049FF90D3}"/>
                </a:ext>
              </a:extLst>
            </p:cNvPr>
            <p:cNvSpPr txBox="1"/>
            <p:nvPr/>
          </p:nvSpPr>
          <p:spPr>
            <a:xfrm>
              <a:off x="3828104" y="5914314"/>
              <a:ext cx="1455728"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Vulnerabilities severity</a:t>
              </a:r>
            </a:p>
          </p:txBody>
        </p:sp>
        <p:sp>
          <p:nvSpPr>
            <p:cNvPr id="101" name="TextBox 40">
              <a:extLst>
                <a:ext uri="{FF2B5EF4-FFF2-40B4-BE49-F238E27FC236}">
                  <a16:creationId xmlns:a16="http://schemas.microsoft.com/office/drawing/2014/main" id="{BA511F3E-592F-459C-B827-D187AE1057AC}"/>
                </a:ext>
              </a:extLst>
            </p:cNvPr>
            <p:cNvSpPr txBox="1"/>
            <p:nvPr/>
          </p:nvSpPr>
          <p:spPr>
            <a:xfrm>
              <a:off x="5471013" y="5914314"/>
              <a:ext cx="936293"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Unique Count</a:t>
              </a:r>
            </a:p>
          </p:txBody>
        </p:sp>
        <p:grpSp>
          <p:nvGrpSpPr>
            <p:cNvPr id="102" name="Group 41">
              <a:extLst>
                <a:ext uri="{FF2B5EF4-FFF2-40B4-BE49-F238E27FC236}">
                  <a16:creationId xmlns:a16="http://schemas.microsoft.com/office/drawing/2014/main" id="{126EC69C-EB1A-40B8-9C2F-022907D4AD64}"/>
                </a:ext>
              </a:extLst>
            </p:cNvPr>
            <p:cNvGrpSpPr/>
            <p:nvPr/>
          </p:nvGrpSpPr>
          <p:grpSpPr>
            <a:xfrm>
              <a:off x="5393078" y="6999829"/>
              <a:ext cx="1094916" cy="445782"/>
              <a:chOff x="36304" y="-80056"/>
              <a:chExt cx="2382872" cy="900996"/>
            </a:xfrm>
          </p:grpSpPr>
          <p:grpSp>
            <p:nvGrpSpPr>
              <p:cNvPr id="132" name="Group 42">
                <a:extLst>
                  <a:ext uri="{FF2B5EF4-FFF2-40B4-BE49-F238E27FC236}">
                    <a16:creationId xmlns:a16="http://schemas.microsoft.com/office/drawing/2014/main" id="{D8B1B439-7EB7-401E-9E58-1C0E95931A73}"/>
                  </a:ext>
                </a:extLst>
              </p:cNvPr>
              <p:cNvGrpSpPr/>
              <p:nvPr/>
            </p:nvGrpSpPr>
            <p:grpSpPr>
              <a:xfrm>
                <a:off x="40640" y="811006"/>
                <a:ext cx="2372938" cy="9934"/>
                <a:chOff x="0" y="255270"/>
                <a:chExt cx="16684723" cy="69850"/>
              </a:xfrm>
            </p:grpSpPr>
            <p:sp>
              <p:nvSpPr>
                <p:cNvPr id="141" name="Freeform 43">
                  <a:extLst>
                    <a:ext uri="{FF2B5EF4-FFF2-40B4-BE49-F238E27FC236}">
                      <a16:creationId xmlns:a16="http://schemas.microsoft.com/office/drawing/2014/main" id="{AC428949-DEB6-4B30-979F-F10B6BADE620}"/>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3" name="Group 44">
                <a:extLst>
                  <a:ext uri="{FF2B5EF4-FFF2-40B4-BE49-F238E27FC236}">
                    <a16:creationId xmlns:a16="http://schemas.microsoft.com/office/drawing/2014/main" id="{57AD6D24-E0DC-4C0E-9B5A-36D6DC2350EF}"/>
                  </a:ext>
                </a:extLst>
              </p:cNvPr>
              <p:cNvGrpSpPr/>
              <p:nvPr/>
            </p:nvGrpSpPr>
            <p:grpSpPr>
              <a:xfrm>
                <a:off x="37441" y="12278"/>
                <a:ext cx="2368205" cy="772673"/>
                <a:chOff x="0" y="0"/>
                <a:chExt cx="2246909" cy="733098"/>
              </a:xfrm>
            </p:grpSpPr>
            <p:sp>
              <p:nvSpPr>
                <p:cNvPr id="140" name="Freeform 45">
                  <a:extLst>
                    <a:ext uri="{FF2B5EF4-FFF2-40B4-BE49-F238E27FC236}">
                      <a16:creationId xmlns:a16="http://schemas.microsoft.com/office/drawing/2014/main" id="{F8976E9E-340E-42DD-BAE1-396F3FCEC0B9}"/>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34" name="Group 46">
                <a:extLst>
                  <a:ext uri="{FF2B5EF4-FFF2-40B4-BE49-F238E27FC236}">
                    <a16:creationId xmlns:a16="http://schemas.microsoft.com/office/drawing/2014/main" id="{ADFFF34D-5EE5-4C46-9203-D3A5B57756F7}"/>
                  </a:ext>
                </a:extLst>
              </p:cNvPr>
              <p:cNvGrpSpPr/>
              <p:nvPr/>
            </p:nvGrpSpPr>
            <p:grpSpPr>
              <a:xfrm>
                <a:off x="40640" y="-80056"/>
                <a:ext cx="2372938" cy="9934"/>
                <a:chOff x="0" y="-562874"/>
                <a:chExt cx="16684723" cy="69846"/>
              </a:xfrm>
            </p:grpSpPr>
            <p:sp>
              <p:nvSpPr>
                <p:cNvPr id="139" name="Freeform 47">
                  <a:extLst>
                    <a:ext uri="{FF2B5EF4-FFF2-40B4-BE49-F238E27FC236}">
                      <a16:creationId xmlns:a16="http://schemas.microsoft.com/office/drawing/2014/main" id="{CC58092B-6642-409E-80D3-9603DB6558B3}"/>
                    </a:ext>
                  </a:extLst>
                </p:cNvPr>
                <p:cNvSpPr/>
                <p:nvPr/>
              </p:nvSpPr>
              <p:spPr>
                <a:xfrm>
                  <a:off x="0" y="-562874"/>
                  <a:ext cx="16684723" cy="69846"/>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5" name="Group 48">
                <a:extLst>
                  <a:ext uri="{FF2B5EF4-FFF2-40B4-BE49-F238E27FC236}">
                    <a16:creationId xmlns:a16="http://schemas.microsoft.com/office/drawing/2014/main" id="{C6A83802-7357-407C-B2F8-4723F8EBDC50}"/>
                  </a:ext>
                </a:extLst>
              </p:cNvPr>
              <p:cNvGrpSpPr/>
              <p:nvPr/>
            </p:nvGrpSpPr>
            <p:grpSpPr>
              <a:xfrm rot="-5400000">
                <a:off x="2026858" y="423024"/>
                <a:ext cx="774702" cy="9934"/>
                <a:chOff x="0" y="255270"/>
                <a:chExt cx="5447124" cy="69850"/>
              </a:xfrm>
            </p:grpSpPr>
            <p:sp>
              <p:nvSpPr>
                <p:cNvPr id="138" name="Freeform 49">
                  <a:extLst>
                    <a:ext uri="{FF2B5EF4-FFF2-40B4-BE49-F238E27FC236}">
                      <a16:creationId xmlns:a16="http://schemas.microsoft.com/office/drawing/2014/main" id="{698F6649-F838-471C-A460-1E118686E009}"/>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36" name="Group 50">
                <a:extLst>
                  <a:ext uri="{FF2B5EF4-FFF2-40B4-BE49-F238E27FC236}">
                    <a16:creationId xmlns:a16="http://schemas.microsoft.com/office/drawing/2014/main" id="{F8F3CBDA-3637-4D75-9008-D0469D9C3071}"/>
                  </a:ext>
                </a:extLst>
              </p:cNvPr>
              <p:cNvGrpSpPr/>
              <p:nvPr/>
            </p:nvGrpSpPr>
            <p:grpSpPr>
              <a:xfrm rot="-5400000">
                <a:off x="-346080" y="423024"/>
                <a:ext cx="774702" cy="9934"/>
                <a:chOff x="0" y="255270"/>
                <a:chExt cx="5447124" cy="69850"/>
              </a:xfrm>
            </p:grpSpPr>
            <p:sp>
              <p:nvSpPr>
                <p:cNvPr id="137" name="Freeform 51">
                  <a:extLst>
                    <a:ext uri="{FF2B5EF4-FFF2-40B4-BE49-F238E27FC236}">
                      <a16:creationId xmlns:a16="http://schemas.microsoft.com/office/drawing/2014/main" id="{DBC45A17-B138-4E02-8F1D-131B8932F8A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3" name="TextBox 52">
              <a:extLst>
                <a:ext uri="{FF2B5EF4-FFF2-40B4-BE49-F238E27FC236}">
                  <a16:creationId xmlns:a16="http://schemas.microsoft.com/office/drawing/2014/main" id="{4A779201-C65C-4CFE-B38D-6C4055D2ACDF}"/>
                </a:ext>
              </a:extLst>
            </p:cNvPr>
            <p:cNvSpPr txBox="1"/>
            <p:nvPr/>
          </p:nvSpPr>
          <p:spPr>
            <a:xfrm>
              <a:off x="5375417" y="7022716"/>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d.index.vulnerabilities.details.mediumSeverity</a:t>
              </a:r>
              <a:r>
                <a:rPr lang="en-US" sz="2400">
                  <a:ea typeface="+mn-lt"/>
                  <a:cs typeface="+mn-lt"/>
                </a:rPr>
                <a:t>}</a:t>
              </a:r>
              <a:endParaRPr lang="en-US"/>
            </a:p>
          </p:txBody>
        </p:sp>
        <p:grpSp>
          <p:nvGrpSpPr>
            <p:cNvPr id="104" name="Group 53">
              <a:extLst>
                <a:ext uri="{FF2B5EF4-FFF2-40B4-BE49-F238E27FC236}">
                  <a16:creationId xmlns:a16="http://schemas.microsoft.com/office/drawing/2014/main" id="{C98514F5-B6E4-43E9-976C-CBC07C10E248}"/>
                </a:ext>
              </a:extLst>
            </p:cNvPr>
            <p:cNvGrpSpPr/>
            <p:nvPr/>
          </p:nvGrpSpPr>
          <p:grpSpPr>
            <a:xfrm>
              <a:off x="5393078" y="7454566"/>
              <a:ext cx="1094916" cy="400098"/>
              <a:chOff x="36304" y="12278"/>
              <a:chExt cx="2382872" cy="808662"/>
            </a:xfrm>
          </p:grpSpPr>
          <p:grpSp>
            <p:nvGrpSpPr>
              <p:cNvPr id="122" name="Group 54">
                <a:extLst>
                  <a:ext uri="{FF2B5EF4-FFF2-40B4-BE49-F238E27FC236}">
                    <a16:creationId xmlns:a16="http://schemas.microsoft.com/office/drawing/2014/main" id="{B601BE97-FD4B-468B-AD12-5DDDE70F2736}"/>
                  </a:ext>
                </a:extLst>
              </p:cNvPr>
              <p:cNvGrpSpPr/>
              <p:nvPr/>
            </p:nvGrpSpPr>
            <p:grpSpPr>
              <a:xfrm>
                <a:off x="40640" y="811006"/>
                <a:ext cx="2372938" cy="9934"/>
                <a:chOff x="0" y="255270"/>
                <a:chExt cx="16684723" cy="69850"/>
              </a:xfrm>
            </p:grpSpPr>
            <p:sp>
              <p:nvSpPr>
                <p:cNvPr id="131" name="Freeform 55">
                  <a:extLst>
                    <a:ext uri="{FF2B5EF4-FFF2-40B4-BE49-F238E27FC236}">
                      <a16:creationId xmlns:a16="http://schemas.microsoft.com/office/drawing/2014/main" id="{715D0B82-F04C-43F2-B113-165B35109F7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3" name="Group 56">
                <a:extLst>
                  <a:ext uri="{FF2B5EF4-FFF2-40B4-BE49-F238E27FC236}">
                    <a16:creationId xmlns:a16="http://schemas.microsoft.com/office/drawing/2014/main" id="{F2A80668-36C5-44F6-B0EB-136A4D651AC0}"/>
                  </a:ext>
                </a:extLst>
              </p:cNvPr>
              <p:cNvGrpSpPr/>
              <p:nvPr/>
            </p:nvGrpSpPr>
            <p:grpSpPr>
              <a:xfrm>
                <a:off x="37441" y="12278"/>
                <a:ext cx="2368205" cy="772673"/>
                <a:chOff x="0" y="0"/>
                <a:chExt cx="2246909" cy="733098"/>
              </a:xfrm>
            </p:grpSpPr>
            <p:sp>
              <p:nvSpPr>
                <p:cNvPr id="130" name="Freeform 57">
                  <a:extLst>
                    <a:ext uri="{FF2B5EF4-FFF2-40B4-BE49-F238E27FC236}">
                      <a16:creationId xmlns:a16="http://schemas.microsoft.com/office/drawing/2014/main" id="{F774C664-B01B-4832-B636-C743ECCAFC4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24" name="Group 58">
                <a:extLst>
                  <a:ext uri="{FF2B5EF4-FFF2-40B4-BE49-F238E27FC236}">
                    <a16:creationId xmlns:a16="http://schemas.microsoft.com/office/drawing/2014/main" id="{2DAE5E16-6AA0-4425-9A50-A58815B51F01}"/>
                  </a:ext>
                </a:extLst>
              </p:cNvPr>
              <p:cNvGrpSpPr/>
              <p:nvPr/>
            </p:nvGrpSpPr>
            <p:grpSpPr>
              <a:xfrm>
                <a:off x="40640" y="36304"/>
                <a:ext cx="2372938" cy="9934"/>
                <a:chOff x="0" y="255270"/>
                <a:chExt cx="16684723" cy="69850"/>
              </a:xfrm>
            </p:grpSpPr>
            <p:sp>
              <p:nvSpPr>
                <p:cNvPr id="129" name="Freeform 59">
                  <a:extLst>
                    <a:ext uri="{FF2B5EF4-FFF2-40B4-BE49-F238E27FC236}">
                      <a16:creationId xmlns:a16="http://schemas.microsoft.com/office/drawing/2014/main" id="{7524360D-1879-4C39-B809-D23F768D4B4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5" name="Group 60">
                <a:extLst>
                  <a:ext uri="{FF2B5EF4-FFF2-40B4-BE49-F238E27FC236}">
                    <a16:creationId xmlns:a16="http://schemas.microsoft.com/office/drawing/2014/main" id="{F995345F-5BCF-4453-B2DD-EC1D676285B3}"/>
                  </a:ext>
                </a:extLst>
              </p:cNvPr>
              <p:cNvGrpSpPr/>
              <p:nvPr/>
            </p:nvGrpSpPr>
            <p:grpSpPr>
              <a:xfrm rot="-5400000">
                <a:off x="2026858" y="423024"/>
                <a:ext cx="774702" cy="9934"/>
                <a:chOff x="0" y="255270"/>
                <a:chExt cx="5447124" cy="69850"/>
              </a:xfrm>
            </p:grpSpPr>
            <p:sp>
              <p:nvSpPr>
                <p:cNvPr id="128" name="Freeform 61">
                  <a:extLst>
                    <a:ext uri="{FF2B5EF4-FFF2-40B4-BE49-F238E27FC236}">
                      <a16:creationId xmlns:a16="http://schemas.microsoft.com/office/drawing/2014/main" id="{C7B57991-486A-4FE5-97FF-AC5BB85349F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26" name="Group 62">
                <a:extLst>
                  <a:ext uri="{FF2B5EF4-FFF2-40B4-BE49-F238E27FC236}">
                    <a16:creationId xmlns:a16="http://schemas.microsoft.com/office/drawing/2014/main" id="{F4600842-F2E6-4E2A-8EFB-DBBE37C69FD0}"/>
                  </a:ext>
                </a:extLst>
              </p:cNvPr>
              <p:cNvGrpSpPr/>
              <p:nvPr/>
            </p:nvGrpSpPr>
            <p:grpSpPr>
              <a:xfrm rot="-5400000">
                <a:off x="-346080" y="423024"/>
                <a:ext cx="774702" cy="9934"/>
                <a:chOff x="0" y="255270"/>
                <a:chExt cx="5447124" cy="69850"/>
              </a:xfrm>
            </p:grpSpPr>
            <p:sp>
              <p:nvSpPr>
                <p:cNvPr id="127" name="Freeform 63">
                  <a:extLst>
                    <a:ext uri="{FF2B5EF4-FFF2-40B4-BE49-F238E27FC236}">
                      <a16:creationId xmlns:a16="http://schemas.microsoft.com/office/drawing/2014/main" id="{11007A99-33EC-47C3-BADD-C441AA51E30C}"/>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5" name="TextBox 64">
              <a:extLst>
                <a:ext uri="{FF2B5EF4-FFF2-40B4-BE49-F238E27FC236}">
                  <a16:creationId xmlns:a16="http://schemas.microsoft.com/office/drawing/2014/main" id="{9C92BBB0-CB04-4A0F-850B-92FECFF85C08}"/>
                </a:ext>
              </a:extLst>
            </p:cNvPr>
            <p:cNvSpPr txBox="1"/>
            <p:nvPr/>
          </p:nvSpPr>
          <p:spPr>
            <a:xfrm>
              <a:off x="5382426" y="7438005"/>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d.index.vulnerabilities.details.lowSeverity</a:t>
              </a:r>
              <a:r>
                <a:rPr lang="en-US" sz="2400">
                  <a:ea typeface="+mn-lt"/>
                  <a:cs typeface="+mn-lt"/>
                </a:rPr>
                <a:t>}</a:t>
              </a:r>
              <a:endParaRPr lang="en-US"/>
            </a:p>
          </p:txBody>
        </p:sp>
        <p:sp>
          <p:nvSpPr>
            <p:cNvPr id="106" name="TextBox 65">
              <a:extLst>
                <a:ext uri="{FF2B5EF4-FFF2-40B4-BE49-F238E27FC236}">
                  <a16:creationId xmlns:a16="http://schemas.microsoft.com/office/drawing/2014/main" id="{4C58B240-D9FF-4B02-A55C-B26A2CA87367}"/>
                </a:ext>
              </a:extLst>
            </p:cNvPr>
            <p:cNvSpPr txBox="1"/>
            <p:nvPr/>
          </p:nvSpPr>
          <p:spPr>
            <a:xfrm>
              <a:off x="3769466" y="6265973"/>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Critical severity</a:t>
              </a:r>
            </a:p>
          </p:txBody>
        </p:sp>
        <p:sp>
          <p:nvSpPr>
            <p:cNvPr id="107" name="TextBox 66">
              <a:extLst>
                <a:ext uri="{FF2B5EF4-FFF2-40B4-BE49-F238E27FC236}">
                  <a16:creationId xmlns:a16="http://schemas.microsoft.com/office/drawing/2014/main" id="{1060D249-D39B-47A4-AE3A-6F79950C7416}"/>
                </a:ext>
              </a:extLst>
            </p:cNvPr>
            <p:cNvSpPr txBox="1"/>
            <p:nvPr/>
          </p:nvSpPr>
          <p:spPr>
            <a:xfrm>
              <a:off x="3760412" y="6683350"/>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High severity</a:t>
              </a:r>
            </a:p>
          </p:txBody>
        </p:sp>
        <p:sp>
          <p:nvSpPr>
            <p:cNvPr id="108" name="TextBox 67">
              <a:extLst>
                <a:ext uri="{FF2B5EF4-FFF2-40B4-BE49-F238E27FC236}">
                  <a16:creationId xmlns:a16="http://schemas.microsoft.com/office/drawing/2014/main" id="{D7F8685D-BDF8-44E1-9368-B5D0B828C1B3}"/>
                </a:ext>
              </a:extLst>
            </p:cNvPr>
            <p:cNvSpPr txBox="1"/>
            <p:nvPr/>
          </p:nvSpPr>
          <p:spPr>
            <a:xfrm>
              <a:off x="3769466" y="7098372"/>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Medium severity</a:t>
              </a:r>
            </a:p>
          </p:txBody>
        </p:sp>
        <p:sp>
          <p:nvSpPr>
            <p:cNvPr id="109" name="TextBox 68">
              <a:extLst>
                <a:ext uri="{FF2B5EF4-FFF2-40B4-BE49-F238E27FC236}">
                  <a16:creationId xmlns:a16="http://schemas.microsoft.com/office/drawing/2014/main" id="{9504C920-8486-474E-A1A0-D653BC734510}"/>
                </a:ext>
              </a:extLst>
            </p:cNvPr>
            <p:cNvSpPr txBox="1"/>
            <p:nvPr/>
          </p:nvSpPr>
          <p:spPr>
            <a:xfrm>
              <a:off x="3760412" y="7517408"/>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Low severity</a:t>
              </a:r>
            </a:p>
          </p:txBody>
        </p:sp>
        <p:grpSp>
          <p:nvGrpSpPr>
            <p:cNvPr id="110" name="Group 72">
              <a:extLst>
                <a:ext uri="{FF2B5EF4-FFF2-40B4-BE49-F238E27FC236}">
                  <a16:creationId xmlns:a16="http://schemas.microsoft.com/office/drawing/2014/main" id="{0937E71E-A35B-4751-A76A-275BEF22BD6D}"/>
                </a:ext>
              </a:extLst>
            </p:cNvPr>
            <p:cNvGrpSpPr/>
            <p:nvPr/>
          </p:nvGrpSpPr>
          <p:grpSpPr>
            <a:xfrm>
              <a:off x="5391990" y="6232915"/>
              <a:ext cx="1094916" cy="400098"/>
              <a:chOff x="36304" y="12278"/>
              <a:chExt cx="2382872" cy="808662"/>
            </a:xfrm>
          </p:grpSpPr>
          <p:grpSp>
            <p:nvGrpSpPr>
              <p:cNvPr id="112" name="Group 73">
                <a:extLst>
                  <a:ext uri="{FF2B5EF4-FFF2-40B4-BE49-F238E27FC236}">
                    <a16:creationId xmlns:a16="http://schemas.microsoft.com/office/drawing/2014/main" id="{8842D7A2-404A-46DC-9412-7B632901CE46}"/>
                  </a:ext>
                </a:extLst>
              </p:cNvPr>
              <p:cNvGrpSpPr/>
              <p:nvPr/>
            </p:nvGrpSpPr>
            <p:grpSpPr>
              <a:xfrm>
                <a:off x="40640" y="811006"/>
                <a:ext cx="2372938" cy="9934"/>
                <a:chOff x="0" y="255270"/>
                <a:chExt cx="16684723" cy="69850"/>
              </a:xfrm>
            </p:grpSpPr>
            <p:sp>
              <p:nvSpPr>
                <p:cNvPr id="121" name="Freeform 74">
                  <a:extLst>
                    <a:ext uri="{FF2B5EF4-FFF2-40B4-BE49-F238E27FC236}">
                      <a16:creationId xmlns:a16="http://schemas.microsoft.com/office/drawing/2014/main" id="{53653120-D762-4CA5-9B36-C88E5AEA4F75}"/>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3" name="Group 75">
                <a:extLst>
                  <a:ext uri="{FF2B5EF4-FFF2-40B4-BE49-F238E27FC236}">
                    <a16:creationId xmlns:a16="http://schemas.microsoft.com/office/drawing/2014/main" id="{F8A8CFAF-96E0-4BAF-BDE3-DA82023AE0C8}"/>
                  </a:ext>
                </a:extLst>
              </p:cNvPr>
              <p:cNvGrpSpPr/>
              <p:nvPr/>
            </p:nvGrpSpPr>
            <p:grpSpPr>
              <a:xfrm>
                <a:off x="37441" y="12278"/>
                <a:ext cx="2368205" cy="772673"/>
                <a:chOff x="0" y="0"/>
                <a:chExt cx="2246909" cy="733098"/>
              </a:xfrm>
            </p:grpSpPr>
            <p:sp>
              <p:nvSpPr>
                <p:cNvPr id="120" name="Freeform 76">
                  <a:extLst>
                    <a:ext uri="{FF2B5EF4-FFF2-40B4-BE49-F238E27FC236}">
                      <a16:creationId xmlns:a16="http://schemas.microsoft.com/office/drawing/2014/main" id="{53CCEEC5-F67D-4B84-82D5-35D3E1B6C12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14" name="Group 77">
                <a:extLst>
                  <a:ext uri="{FF2B5EF4-FFF2-40B4-BE49-F238E27FC236}">
                    <a16:creationId xmlns:a16="http://schemas.microsoft.com/office/drawing/2014/main" id="{58F830E9-88FC-46AE-A225-BBBDB505E7AA}"/>
                  </a:ext>
                </a:extLst>
              </p:cNvPr>
              <p:cNvGrpSpPr/>
              <p:nvPr/>
            </p:nvGrpSpPr>
            <p:grpSpPr>
              <a:xfrm>
                <a:off x="40640" y="36304"/>
                <a:ext cx="2372938" cy="9934"/>
                <a:chOff x="0" y="255270"/>
                <a:chExt cx="16684723" cy="69850"/>
              </a:xfrm>
            </p:grpSpPr>
            <p:sp>
              <p:nvSpPr>
                <p:cNvPr id="119" name="Freeform 78">
                  <a:extLst>
                    <a:ext uri="{FF2B5EF4-FFF2-40B4-BE49-F238E27FC236}">
                      <a16:creationId xmlns:a16="http://schemas.microsoft.com/office/drawing/2014/main" id="{84B56453-0807-4184-A13D-952542ED3B88}"/>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5" name="Group 79">
                <a:extLst>
                  <a:ext uri="{FF2B5EF4-FFF2-40B4-BE49-F238E27FC236}">
                    <a16:creationId xmlns:a16="http://schemas.microsoft.com/office/drawing/2014/main" id="{7F9AFD7A-1783-4373-9876-00D7D52F32AF}"/>
                  </a:ext>
                </a:extLst>
              </p:cNvPr>
              <p:cNvGrpSpPr/>
              <p:nvPr/>
            </p:nvGrpSpPr>
            <p:grpSpPr>
              <a:xfrm rot="-5400000">
                <a:off x="2026858" y="423024"/>
                <a:ext cx="774702" cy="9934"/>
                <a:chOff x="0" y="255270"/>
                <a:chExt cx="5447124" cy="69850"/>
              </a:xfrm>
            </p:grpSpPr>
            <p:sp>
              <p:nvSpPr>
                <p:cNvPr id="118" name="Freeform 80">
                  <a:extLst>
                    <a:ext uri="{FF2B5EF4-FFF2-40B4-BE49-F238E27FC236}">
                      <a16:creationId xmlns:a16="http://schemas.microsoft.com/office/drawing/2014/main" id="{F60E4829-655E-4B7D-A438-7995F0C957BF}"/>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16" name="Group 81">
                <a:extLst>
                  <a:ext uri="{FF2B5EF4-FFF2-40B4-BE49-F238E27FC236}">
                    <a16:creationId xmlns:a16="http://schemas.microsoft.com/office/drawing/2014/main" id="{0BE8B872-CD07-445E-8719-AECFB67F2F35}"/>
                  </a:ext>
                </a:extLst>
              </p:cNvPr>
              <p:cNvGrpSpPr/>
              <p:nvPr/>
            </p:nvGrpSpPr>
            <p:grpSpPr>
              <a:xfrm rot="-5400000">
                <a:off x="-346080" y="423024"/>
                <a:ext cx="774702" cy="9934"/>
                <a:chOff x="0" y="255270"/>
                <a:chExt cx="5447124" cy="69850"/>
              </a:xfrm>
            </p:grpSpPr>
            <p:sp>
              <p:nvSpPr>
                <p:cNvPr id="117" name="Freeform 82">
                  <a:extLst>
                    <a:ext uri="{FF2B5EF4-FFF2-40B4-BE49-F238E27FC236}">
                      <a16:creationId xmlns:a16="http://schemas.microsoft.com/office/drawing/2014/main" id="{675F5CD4-9A27-4456-BD8C-94E96C819DB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11" name="TextBox 35">
              <a:extLst>
                <a:ext uri="{FF2B5EF4-FFF2-40B4-BE49-F238E27FC236}">
                  <a16:creationId xmlns:a16="http://schemas.microsoft.com/office/drawing/2014/main" id="{1BB79CF6-6577-45DE-8DA7-4F0035B85175}"/>
                </a:ext>
              </a:extLst>
            </p:cNvPr>
            <p:cNvSpPr txBox="1"/>
            <p:nvPr/>
          </p:nvSpPr>
          <p:spPr>
            <a:xfrm>
              <a:off x="5366774" y="6200331"/>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d.index.vulnerabilities.details.criticalSeverity</a:t>
              </a:r>
              <a:r>
                <a:rPr lang="en-US" sz="2400">
                  <a:ea typeface="+mn-lt"/>
                  <a:cs typeface="+mn-lt"/>
                </a:rPr>
                <a:t>}</a:t>
              </a:r>
              <a:endParaRPr lang="en-US"/>
            </a:p>
          </p:txBody>
        </p:sp>
      </p:grpSp>
      <p:sp>
        <p:nvSpPr>
          <p:cNvPr id="161" name="TextBox 3">
            <a:extLst>
              <a:ext uri="{FF2B5EF4-FFF2-40B4-BE49-F238E27FC236}">
                <a16:creationId xmlns:a16="http://schemas.microsoft.com/office/drawing/2014/main" id="{35202B0D-0A1A-4C2E-8C47-8C4CB1C55D41}"/>
              </a:ext>
            </a:extLst>
          </p:cNvPr>
          <p:cNvSpPr txBox="1"/>
          <p:nvPr/>
        </p:nvSpPr>
        <p:spPr>
          <a:xfrm>
            <a:off x="2819023" y="9549790"/>
            <a:ext cx="4076700" cy="452688"/>
          </a:xfrm>
          <a:prstGeom prst="rect">
            <a:avLst/>
          </a:prstGeom>
        </p:spPr>
        <p:txBody>
          <a:bodyPr wrap="square" lIns="0" tIns="0" rIns="0" bIns="0" rtlCol="0" anchor="t">
            <a:spAutoFit/>
          </a:bodyPr>
          <a:lstStyle/>
          <a:p>
            <a:pPr>
              <a:lnSpc>
                <a:spcPts val="1853"/>
              </a:lnSpc>
            </a:pPr>
            <a:r>
              <a:rPr lang="en-US" sz="800" spc="79">
                <a:solidFill>
                  <a:srgbClr val="495052"/>
                </a:solidFill>
                <a:latin typeface="PT Sans"/>
              </a:rPr>
              <a:t>The furthermore details are included on the “finding pages” and in-depth details on the “details pages”</a:t>
            </a:r>
          </a:p>
        </p:txBody>
      </p:sp>
      <p:sp>
        <p:nvSpPr>
          <p:cNvPr id="162" name="TextBox 4">
            <a:extLst>
              <a:ext uri="{FF2B5EF4-FFF2-40B4-BE49-F238E27FC236}">
                <a16:creationId xmlns:a16="http://schemas.microsoft.com/office/drawing/2014/main" id="{ABB44739-BACF-4114-8B23-475647C0639A}"/>
              </a:ext>
            </a:extLst>
          </p:cNvPr>
          <p:cNvSpPr txBox="1"/>
          <p:nvPr/>
        </p:nvSpPr>
        <p:spPr>
          <a:xfrm>
            <a:off x="486118" y="7808502"/>
            <a:ext cx="3683552" cy="1245021"/>
          </a:xfrm>
          <a:prstGeom prst="rect">
            <a:avLst/>
          </a:prstGeom>
        </p:spPr>
        <p:txBody>
          <a:bodyPr wrap="square" lIns="0" tIns="0" rIns="0" bIns="0" rtlCol="0" anchor="t">
            <a:spAutoFit/>
          </a:bodyPr>
          <a:lstStyle/>
          <a:p>
            <a:pPr>
              <a:lnSpc>
                <a:spcPts val="3397"/>
              </a:lnSpc>
            </a:pPr>
            <a:r>
              <a:rPr lang="en-US" sz="1400" b="1">
                <a:solidFill>
                  <a:srgbClr val="495052"/>
                </a:solidFill>
                <a:latin typeface="PT Sans Italics"/>
              </a:rPr>
              <a:t>Start Time:</a:t>
            </a:r>
            <a:r>
              <a:rPr lang="en-US" sz="1400">
                <a:solidFill>
                  <a:srgbClr val="495052"/>
                </a:solidFill>
                <a:latin typeface="PT Sans Italics"/>
              </a:rPr>
              <a:t> {</a:t>
            </a:r>
            <a:r>
              <a:rPr lang="en-US" sz="1400" err="1">
                <a:solidFill>
                  <a:srgbClr val="495052"/>
                </a:solidFill>
                <a:latin typeface="PT Sans Italics"/>
              </a:rPr>
              <a:t>d.scanInfo.started</a:t>
            </a:r>
            <a:r>
              <a:rPr lang="en-US" sz="1400">
                <a:solidFill>
                  <a:srgbClr val="495052"/>
                </a:solidFill>
                <a:latin typeface="PT Sans Italics"/>
              </a:rPr>
              <a:t>}</a:t>
            </a:r>
          </a:p>
          <a:p>
            <a:pPr>
              <a:lnSpc>
                <a:spcPts val="3397"/>
              </a:lnSpc>
            </a:pPr>
            <a:r>
              <a:rPr lang="en-US" sz="1400" b="1">
                <a:solidFill>
                  <a:srgbClr val="495052"/>
                </a:solidFill>
                <a:latin typeface="PT Sans Italics"/>
              </a:rPr>
              <a:t>Finish Time: </a:t>
            </a:r>
            <a:r>
              <a:rPr lang="en-US" sz="1400">
                <a:solidFill>
                  <a:srgbClr val="495052"/>
                </a:solidFill>
                <a:latin typeface="PT Sans Italics"/>
              </a:rPr>
              <a:t>{</a:t>
            </a:r>
            <a:r>
              <a:rPr lang="en-US" sz="1400" err="1">
                <a:solidFill>
                  <a:srgbClr val="495052"/>
                </a:solidFill>
                <a:latin typeface="PT Sans Italics"/>
              </a:rPr>
              <a:t>d.scanInfo.finished</a:t>
            </a:r>
            <a:r>
              <a:rPr lang="en-US" sz="1400">
                <a:solidFill>
                  <a:srgbClr val="495052"/>
                </a:solidFill>
                <a:latin typeface="PT Sans Italics"/>
              </a:rPr>
              <a:t>}</a:t>
            </a:r>
          </a:p>
          <a:p>
            <a:pPr>
              <a:lnSpc>
                <a:spcPts val="3397"/>
              </a:lnSpc>
            </a:pPr>
            <a:r>
              <a:rPr lang="en-US" sz="1400" b="1">
                <a:solidFill>
                  <a:srgbClr val="495052"/>
                </a:solidFill>
                <a:latin typeface="PT Sans Italics"/>
              </a:rPr>
              <a:t>Scan Duration: </a:t>
            </a:r>
            <a:r>
              <a:rPr lang="en-US" sz="1400">
                <a:solidFill>
                  <a:srgbClr val="495052"/>
                </a:solidFill>
                <a:latin typeface="PT Sans Italics"/>
              </a:rPr>
              <a:t>{</a:t>
            </a:r>
            <a:r>
              <a:rPr lang="en-US" sz="1400" err="1">
                <a:solidFill>
                  <a:srgbClr val="495052"/>
                </a:solidFill>
                <a:latin typeface="PT Sans Italics"/>
              </a:rPr>
              <a:t>d.scanInfo.duration</a:t>
            </a:r>
            <a:r>
              <a:rPr lang="en-US" sz="1400">
                <a:solidFill>
                  <a:srgbClr val="495052"/>
                </a:solidFill>
                <a:latin typeface="PT Sans Italics"/>
              </a:rPr>
              <a:t>}</a:t>
            </a:r>
          </a:p>
        </p:txBody>
      </p:sp>
      <p:sp>
        <p:nvSpPr>
          <p:cNvPr id="163" name="TextBox 5">
            <a:extLst>
              <a:ext uri="{FF2B5EF4-FFF2-40B4-BE49-F238E27FC236}">
                <a16:creationId xmlns:a16="http://schemas.microsoft.com/office/drawing/2014/main" id="{ABA8DA03-E7D7-4656-8BED-6BA86E75513F}"/>
              </a:ext>
            </a:extLst>
          </p:cNvPr>
          <p:cNvSpPr txBox="1"/>
          <p:nvPr/>
        </p:nvSpPr>
        <p:spPr>
          <a:xfrm>
            <a:off x="481752" y="7283833"/>
            <a:ext cx="4076700" cy="487313"/>
          </a:xfrm>
          <a:prstGeom prst="rect">
            <a:avLst/>
          </a:prstGeom>
        </p:spPr>
        <p:txBody>
          <a:bodyPr lIns="0" tIns="0" rIns="0" bIns="0" rtlCol="0" anchor="t">
            <a:spAutoFit/>
          </a:bodyPr>
          <a:lstStyle/>
          <a:p>
            <a:pPr>
              <a:lnSpc>
                <a:spcPts val="3804"/>
              </a:lnSpc>
            </a:pPr>
            <a:r>
              <a:rPr lang="en-US" sz="3300" spc="297">
                <a:solidFill>
                  <a:srgbClr val="495052"/>
                </a:solidFill>
                <a:latin typeface="Bebas Neue Bold"/>
              </a:rPr>
              <a:t>Scan Information</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647700" y="1608175"/>
            <a:ext cx="3291840" cy="487313"/>
          </a:xfrm>
          <a:prstGeom prst="rect">
            <a:avLst/>
          </a:prstGeom>
        </p:spPr>
        <p:txBody>
          <a:bodyPr wrap="square" lIns="0" tIns="0" rIns="0" bIns="0" rtlCol="0" anchor="t">
            <a:spAutoFit/>
          </a:bodyPr>
          <a:lstStyle/>
          <a:p>
            <a:pPr>
              <a:lnSpc>
                <a:spcPts val="3805"/>
              </a:lnSpc>
            </a:pPr>
            <a:r>
              <a:rPr lang="en-US" sz="3309" spc="297">
                <a:solidFill>
                  <a:srgbClr val="495052"/>
                </a:solidFill>
                <a:latin typeface="Bebas Neue Bold"/>
              </a:rPr>
              <a:t>Scope</a:t>
            </a:r>
          </a:p>
        </p:txBody>
      </p:sp>
      <p:grpSp>
        <p:nvGrpSpPr>
          <p:cNvPr id="36" name="Group 36"/>
          <p:cNvGrpSpPr/>
          <p:nvPr/>
        </p:nvGrpSpPr>
        <p:grpSpPr>
          <a:xfrm>
            <a:off x="647700" y="531161"/>
            <a:ext cx="6248784" cy="201329"/>
            <a:chOff x="0" y="0"/>
            <a:chExt cx="8331712" cy="268438"/>
          </a:xfrm>
        </p:grpSpPr>
        <p:sp>
          <p:nvSpPr>
            <p:cNvPr id="37" name="TextBox 3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38" name="TextBox 3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69" name="Group 69"/>
          <p:cNvGrpSpPr/>
          <p:nvPr/>
        </p:nvGrpSpPr>
        <p:grpSpPr>
          <a:xfrm>
            <a:off x="647700" y="994527"/>
            <a:ext cx="2171700" cy="516022"/>
            <a:chOff x="0" y="0"/>
            <a:chExt cx="2895600" cy="688029"/>
          </a:xfrm>
        </p:grpSpPr>
        <p:sp>
          <p:nvSpPr>
            <p:cNvPr id="70" name="TextBox 70"/>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02</a:t>
              </a:r>
            </a:p>
          </p:txBody>
        </p:sp>
        <p:sp>
          <p:nvSpPr>
            <p:cNvPr id="71" name="TextBox 71"/>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/SCOPE</a:t>
              </a:r>
            </a:p>
          </p:txBody>
        </p:sp>
      </p:grpSp>
      <p:sp>
        <p:nvSpPr>
          <p:cNvPr id="91" name="TextBox 7">
            <a:extLst>
              <a:ext uri="{FF2B5EF4-FFF2-40B4-BE49-F238E27FC236}">
                <a16:creationId xmlns:a16="http://schemas.microsoft.com/office/drawing/2014/main" id="{4B70AD1B-DB46-41B7-B1A9-50E98F06793C}"/>
              </a:ext>
            </a:extLst>
          </p:cNvPr>
          <p:cNvSpPr txBox="1"/>
          <p:nvPr/>
        </p:nvSpPr>
        <p:spPr>
          <a:xfrm>
            <a:off x="662556" y="2505453"/>
            <a:ext cx="2964564" cy="2174698"/>
          </a:xfrm>
          <a:prstGeom prst="rect">
            <a:avLst/>
          </a:prstGeom>
        </p:spPr>
        <p:txBody>
          <a:bodyPr wrap="square" lIns="0" tIns="0" rIns="0" bIns="0" rtlCol="0" anchor="t">
            <a:spAutoFit/>
          </a:bodyPr>
          <a:lstStyle/>
          <a:p>
            <a:pPr>
              <a:lnSpc>
                <a:spcPts val="1853"/>
              </a:lnSpc>
            </a:pPr>
            <a:r>
              <a:rPr lang="en-US" sz="1300" spc="79">
                <a:solidFill>
                  <a:srgbClr val="495052"/>
                </a:solidFill>
                <a:latin typeface="PT Sans"/>
              </a:rPr>
              <a:t>This test scope is engaged on only a black-box perspective(zero-knowledge) with a blind security assessment test on the network area. Testing was performed on {</a:t>
            </a:r>
            <a:r>
              <a:rPr lang="en-US" sz="1300" spc="79" err="1">
                <a:solidFill>
                  <a:srgbClr val="495052"/>
                </a:solidFill>
                <a:latin typeface="PT Sans"/>
              </a:rPr>
              <a:t>d.scanInfo.date</a:t>
            </a:r>
            <a:r>
              <a:rPr lang="en-US" sz="1300" spc="79">
                <a:solidFill>
                  <a:srgbClr val="495052"/>
                </a:solidFill>
                <a:latin typeface="PT Sans"/>
              </a:rPr>
              <a:t>} with industry-standard tools and frameworks, including </a:t>
            </a:r>
            <a:r>
              <a:rPr lang="en-US" sz="1300" spc="79" err="1">
                <a:solidFill>
                  <a:srgbClr val="495052"/>
                </a:solidFill>
                <a:latin typeface="PT Sans"/>
              </a:rPr>
              <a:t>DNSmap</a:t>
            </a:r>
            <a:r>
              <a:rPr lang="en-US" sz="1300" spc="79">
                <a:solidFill>
                  <a:srgbClr val="495052"/>
                </a:solidFill>
                <a:latin typeface="PT Sans"/>
              </a:rPr>
              <a:t>, Nmap, Drib, and Argo.</a:t>
            </a:r>
          </a:p>
        </p:txBody>
      </p:sp>
      <p:graphicFrame>
        <p:nvGraphicFramePr>
          <p:cNvPr id="92" name="Table 14">
            <a:extLst>
              <a:ext uri="{FF2B5EF4-FFF2-40B4-BE49-F238E27FC236}">
                <a16:creationId xmlns:a16="http://schemas.microsoft.com/office/drawing/2014/main" id="{ACAE4EEC-A377-466D-9680-96758AC86E39}"/>
              </a:ext>
            </a:extLst>
          </p:cNvPr>
          <p:cNvGraphicFramePr>
            <a:graphicFrameLocks noGrp="1"/>
          </p:cNvGraphicFramePr>
          <p:nvPr>
            <p:extLst>
              <p:ext uri="{D42A27DB-BD31-4B8C-83A1-F6EECF244321}">
                <p14:modId xmlns:p14="http://schemas.microsoft.com/office/powerpoint/2010/main" val="212746712"/>
              </p:ext>
            </p:extLst>
          </p:nvPr>
        </p:nvGraphicFramePr>
        <p:xfrm>
          <a:off x="4192761" y="1410537"/>
          <a:ext cx="2416963" cy="1112517"/>
        </p:xfrm>
        <a:graphic>
          <a:graphicData uri="http://schemas.openxmlformats.org/drawingml/2006/table">
            <a:tbl>
              <a:tblPr firstRow="1" bandRow="1">
                <a:tableStyleId>{5C22544A-7EE6-4342-B048-85BDC9FD1C3A}</a:tableStyleId>
              </a:tblPr>
              <a:tblGrid>
                <a:gridCol w="2416963">
                  <a:extLst>
                    <a:ext uri="{9D8B030D-6E8A-4147-A177-3AD203B41FA5}">
                      <a16:colId xmlns:a16="http://schemas.microsoft.com/office/drawing/2014/main" val="1183064176"/>
                    </a:ext>
                  </a:extLst>
                </a:gridCol>
              </a:tblGrid>
              <a:tr h="370839">
                <a:tc>
                  <a:txBody>
                    <a:bodyPr/>
                    <a:lstStyle/>
                    <a:p>
                      <a:pPr algn="ctr"/>
                      <a:r>
                        <a:rPr lang="en-US"/>
                        <a:t>END POINTS</a:t>
                      </a:r>
                    </a:p>
                  </a:txBody>
                  <a:tcPr/>
                </a:tc>
                <a:extLst>
                  <a:ext uri="{0D108BD9-81ED-4DB2-BD59-A6C34878D82A}">
                    <a16:rowId xmlns:a16="http://schemas.microsoft.com/office/drawing/2014/main" val="3979222308"/>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t>{</a:t>
                      </a:r>
                      <a:r>
                        <a:rPr lang="en-US" sz="1200" err="1"/>
                        <a:t>d.scanInfo.endpoints</a:t>
                      </a:r>
                      <a:r>
                        <a:rPr lang="en-US" sz="1200"/>
                        <a:t>[</a:t>
                      </a:r>
                      <a:r>
                        <a:rPr lang="en-US" sz="1200" err="1"/>
                        <a:t>i</a:t>
                      </a:r>
                      <a:r>
                        <a:rPr lang="en-US" sz="1200"/>
                        <a:t>].name}</a:t>
                      </a:r>
                    </a:p>
                  </a:txBody>
                  <a:tcPr/>
                </a:tc>
                <a:extLst>
                  <a:ext uri="{0D108BD9-81ED-4DB2-BD59-A6C34878D82A}">
                    <a16:rowId xmlns:a16="http://schemas.microsoft.com/office/drawing/2014/main" val="3622179728"/>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a:t>{</a:t>
                      </a:r>
                      <a:r>
                        <a:rPr lang="en-US" sz="1200" err="1"/>
                        <a:t>d.scanInfo.endpoints</a:t>
                      </a:r>
                      <a:r>
                        <a:rPr lang="en-US" sz="1200"/>
                        <a:t>[i+1].name}</a:t>
                      </a:r>
                    </a:p>
                  </a:txBody>
                  <a:tcPr/>
                </a:tc>
                <a:extLst>
                  <a:ext uri="{0D108BD9-81ED-4DB2-BD59-A6C34878D82A}">
                    <a16:rowId xmlns:a16="http://schemas.microsoft.com/office/drawing/2014/main" val="80715609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72178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METHODOLOGY</a:t>
            </a:r>
          </a:p>
        </p:txBody>
      </p:sp>
      <p:sp>
        <p:nvSpPr>
          <p:cNvPr id="4" name="TextBox 4"/>
          <p:cNvSpPr txBox="1"/>
          <p:nvPr/>
        </p:nvSpPr>
        <p:spPr>
          <a:xfrm>
            <a:off x="647701" y="2499844"/>
            <a:ext cx="6248784" cy="2932213"/>
          </a:xfrm>
          <a:prstGeom prst="rect">
            <a:avLst/>
          </a:prstGeom>
        </p:spPr>
        <p:txBody>
          <a:bodyPr wrap="square" lIns="0" tIns="0" rIns="0" bIns="0" rtlCol="0" anchor="t">
            <a:spAutoFit/>
          </a:bodyPr>
          <a:lstStyle/>
          <a:p>
            <a:pPr>
              <a:lnSpc>
                <a:spcPts val="1853"/>
              </a:lnSpc>
            </a:pPr>
            <a:r>
              <a:rPr lang="en-US" sz="1300" spc="79">
                <a:solidFill>
                  <a:schemeClr val="tx1">
                    <a:lumMod val="65000"/>
                    <a:lumOff val="35000"/>
                  </a:schemeClr>
                </a:solidFill>
                <a:latin typeface="PT Sans"/>
              </a:rPr>
              <a:t>As the starting point, the black-box or blinded scan was performed on the provided target server with following these steps:</a:t>
            </a:r>
            <a:endParaRPr lang="en-US">
              <a:solidFill>
                <a:schemeClr val="tx1">
                  <a:lumMod val="65000"/>
                  <a:lumOff val="35000"/>
                </a:schemeClr>
              </a:solidFill>
              <a:latin typeface="Calibri"/>
              <a:cs typeface="Calibri"/>
            </a:endParaRPr>
          </a:p>
          <a:p>
            <a:pPr>
              <a:lnSpc>
                <a:spcPts val="1853"/>
              </a:lnSpc>
            </a:pPr>
            <a:endParaRPr lang="en-US" sz="1300" spc="79">
              <a:solidFill>
                <a:schemeClr val="tx1">
                  <a:lumMod val="65000"/>
                  <a:lumOff val="35000"/>
                </a:schemeClr>
              </a:solidFill>
              <a:latin typeface="PT Sans"/>
            </a:endParaRPr>
          </a:p>
          <a:p>
            <a:pPr marL="800100" lvl="1" indent="-342900" algn="just">
              <a:lnSpc>
                <a:spcPts val="1853"/>
              </a:lnSpc>
              <a:buAutoNum type="arabicParenR"/>
            </a:pPr>
            <a:r>
              <a:rPr lang="en-US" sz="1300" spc="79">
                <a:solidFill>
                  <a:schemeClr val="tx1">
                    <a:lumMod val="65000"/>
                    <a:lumOff val="35000"/>
                  </a:schemeClr>
                </a:solidFill>
                <a:latin typeface="PT Sans"/>
              </a:rPr>
              <a:t>Reconnaissance </a:t>
            </a:r>
          </a:p>
          <a:p>
            <a:pPr marL="800100" lvl="1" indent="-342900" algn="just">
              <a:lnSpc>
                <a:spcPts val="1853"/>
              </a:lnSpc>
              <a:buAutoNum type="arabicParenR"/>
            </a:pPr>
            <a:r>
              <a:rPr lang="en-US" sz="1300" spc="79">
                <a:solidFill>
                  <a:schemeClr val="tx1">
                    <a:lumMod val="65000"/>
                    <a:lumOff val="35000"/>
                  </a:schemeClr>
                </a:solidFill>
                <a:latin typeface="PT Sans"/>
              </a:rPr>
              <a:t>Exploitation</a:t>
            </a:r>
          </a:p>
          <a:p>
            <a:pPr marL="800100" lvl="1" indent="-342900" algn="just">
              <a:lnSpc>
                <a:spcPts val="1853"/>
              </a:lnSpc>
              <a:buAutoNum type="arabicParenR"/>
            </a:pPr>
            <a:r>
              <a:rPr lang="en-US" sz="1300" spc="79">
                <a:solidFill>
                  <a:schemeClr val="tx1">
                    <a:lumMod val="65000"/>
                    <a:lumOff val="35000"/>
                  </a:schemeClr>
                </a:solidFill>
                <a:latin typeface="PT Sans"/>
                <a:cs typeface="TH SarabunPSK"/>
              </a:rPr>
              <a:t>Report</a:t>
            </a:r>
          </a:p>
          <a:p>
            <a:pPr marL="800100" lvl="1" indent="-342900" algn="just">
              <a:lnSpc>
                <a:spcPts val="1853"/>
              </a:lnSpc>
              <a:buAutoNum type="arabicParenR"/>
            </a:pPr>
            <a:endParaRPr lang="en-US" sz="1300" spc="79">
              <a:solidFill>
                <a:schemeClr val="tx1">
                  <a:lumMod val="65000"/>
                  <a:lumOff val="35000"/>
                </a:schemeClr>
              </a:solidFill>
              <a:latin typeface="PT Sans"/>
              <a:ea typeface="+mn-lt"/>
              <a:cs typeface="TH SarabunPSK"/>
            </a:endParaRPr>
          </a:p>
          <a:p>
            <a:pPr algn="just">
              <a:lnSpc>
                <a:spcPts val="1853"/>
              </a:lnSpc>
            </a:pPr>
            <a:r>
              <a:rPr lang="en-US" sz="1300">
                <a:solidFill>
                  <a:schemeClr val="tx1">
                    <a:lumMod val="65000"/>
                    <a:lumOff val="35000"/>
                  </a:schemeClr>
                </a:solidFill>
                <a:latin typeface="PT Sans"/>
                <a:ea typeface="+mn-lt"/>
                <a:cs typeface="TH SarabunPSK"/>
              </a:rPr>
              <a:t>Retrieve information from it by using Nmap, for protocols, and </a:t>
            </a:r>
            <a:r>
              <a:rPr lang="en-US" sz="1300" err="1">
                <a:solidFill>
                  <a:schemeClr val="tx1">
                    <a:lumMod val="65000"/>
                    <a:lumOff val="35000"/>
                  </a:schemeClr>
                </a:solidFill>
                <a:latin typeface="PT Sans"/>
                <a:ea typeface="+mn-lt"/>
                <a:cs typeface="TH SarabunPSK"/>
              </a:rPr>
              <a:t>DNSMap</a:t>
            </a:r>
            <a:r>
              <a:rPr lang="en-US" sz="1300">
                <a:solidFill>
                  <a:schemeClr val="tx1">
                    <a:lumMod val="65000"/>
                    <a:lumOff val="35000"/>
                  </a:schemeClr>
                </a:solidFill>
                <a:latin typeface="PT Sans"/>
                <a:ea typeface="+mn-lt"/>
                <a:cs typeface="TH SarabunPSK"/>
              </a:rPr>
              <a:t>, for the subdomain. Exploitation or search vulnerabilities in the system including find directory, brute force list of usernames and passwords. </a:t>
            </a:r>
          </a:p>
          <a:p>
            <a:pPr>
              <a:lnSpc>
                <a:spcPts val="1853"/>
              </a:lnSpc>
            </a:pPr>
            <a:r>
              <a:rPr lang="en-US" sz="1300" spc="79">
                <a:solidFill>
                  <a:srgbClr val="495052"/>
                </a:solidFill>
                <a:latin typeface="PT Sans"/>
              </a:rPr>
              <a:t> .</a:t>
            </a:r>
            <a:endParaRPr lang="en-US" sz="1300" spc="79">
              <a:solidFill>
                <a:srgbClr val="495052"/>
              </a:solidFill>
              <a:latin typeface="PT Sans"/>
              <a:cs typeface="Calibri"/>
            </a:endParaRPr>
          </a:p>
          <a:p>
            <a:pPr>
              <a:lnSpc>
                <a:spcPts val="1853"/>
              </a:lnSpc>
            </a:pPr>
            <a:endParaRPr lang="en-US">
              <a:latin typeface="TH SarabunPSK"/>
              <a:cs typeface="TH SarabunPSK"/>
            </a:endParaRPr>
          </a:p>
        </p:txBody>
      </p:sp>
      <p:grpSp>
        <p:nvGrpSpPr>
          <p:cNvPr id="5" name="Group 5"/>
          <p:cNvGrpSpPr/>
          <p:nvPr/>
        </p:nvGrpSpPr>
        <p:grpSpPr>
          <a:xfrm>
            <a:off x="647700" y="531161"/>
            <a:ext cx="6248784" cy="201329"/>
            <a:chOff x="0" y="0"/>
            <a:chExt cx="8331712" cy="268438"/>
          </a:xfrm>
        </p:grpSpPr>
        <p:sp>
          <p:nvSpPr>
            <p:cNvPr id="6" name="TextBox 6"/>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7" name="TextBox 7"/>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10" name="Group 10"/>
          <p:cNvGrpSpPr/>
          <p:nvPr/>
        </p:nvGrpSpPr>
        <p:grpSpPr>
          <a:xfrm>
            <a:off x="647700" y="994527"/>
            <a:ext cx="2171700" cy="516022"/>
            <a:chOff x="0" y="0"/>
            <a:chExt cx="2895600" cy="688029"/>
          </a:xfrm>
        </p:grpSpPr>
        <p:sp>
          <p:nvSpPr>
            <p:cNvPr id="11" name="TextBox 11"/>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03</a:t>
              </a:r>
            </a:p>
          </p:txBody>
        </p:sp>
        <p:sp>
          <p:nvSpPr>
            <p:cNvPr id="12" name="TextBox 12"/>
            <p:cNvSpPr txBox="1"/>
            <p:nvPr/>
          </p:nvSpPr>
          <p:spPr>
            <a:xfrm>
              <a:off x="685800" y="184395"/>
              <a:ext cx="1524000" cy="213783"/>
            </a:xfrm>
            <a:prstGeom prst="rect">
              <a:avLst/>
            </a:prstGeom>
          </p:spPr>
          <p:txBody>
            <a:bodyPr lIns="0" tIns="0" rIns="0" bIns="0" rtlCol="0" anchor="t">
              <a:spAutoFit/>
            </a:bodyPr>
            <a:lstStyle/>
            <a:p>
              <a:pPr>
                <a:lnSpc>
                  <a:spcPts val="1400"/>
                </a:lnSpc>
              </a:pPr>
              <a:r>
                <a:rPr lang="en-US" sz="1000" spc="60">
                  <a:solidFill>
                    <a:srgbClr val="222222"/>
                  </a:solidFill>
                  <a:latin typeface="PT Sans"/>
                </a:rPr>
                <a:t>/METHLOGY</a:t>
              </a:r>
            </a:p>
          </p:txBody>
        </p:sp>
      </p:grpSp>
      <p:pic>
        <p:nvPicPr>
          <p:cNvPr id="13" name="image28.png">
            <a:extLst>
              <a:ext uri="{FF2B5EF4-FFF2-40B4-BE49-F238E27FC236}">
                <a16:creationId xmlns:a16="http://schemas.microsoft.com/office/drawing/2014/main" id="{1D36AE5D-28B3-4BE4-AE40-C29AF6B375A6}"/>
              </a:ext>
            </a:extLst>
          </p:cNvPr>
          <p:cNvPicPr/>
          <p:nvPr/>
        </p:nvPicPr>
        <p:blipFill>
          <a:blip r:embed="rId2"/>
          <a:srcRect/>
          <a:stretch>
            <a:fillRect/>
          </a:stretch>
        </p:blipFill>
        <p:spPr>
          <a:xfrm>
            <a:off x="709603" y="6058308"/>
            <a:ext cx="6124980" cy="2755900"/>
          </a:xfrm>
          <a:prstGeom prst="rect">
            <a:avLst/>
          </a:prstGeo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04</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13680090"/>
              </p:ext>
            </p:extLst>
          </p:nvPr>
        </p:nvGraphicFramePr>
        <p:xfrm>
          <a:off x="730573" y="2615941"/>
          <a:ext cx="5999246" cy="1508758"/>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Protocol / Port</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t>{</a:t>
                      </a:r>
                      <a:r>
                        <a:rPr lang="en-US" sz="800" err="1"/>
                        <a:t>d.nmap.endpoints</a:t>
                      </a:r>
                      <a:r>
                        <a:rPr lang="en-US" sz="800"/>
                        <a:t>[</a:t>
                      </a:r>
                      <a:r>
                        <a:rPr lang="en-US" sz="800" err="1"/>
                        <a:t>i</a:t>
                      </a:r>
                      <a:r>
                        <a:rPr lang="en-US" sz="800"/>
                        <a:t>].address}</a:t>
                      </a:r>
                      <a:endParaRPr 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t>{</a:t>
                      </a:r>
                      <a:r>
                        <a:rPr lang="en-US" sz="800" err="1"/>
                        <a:t>d.nmap.endpoints</a:t>
                      </a:r>
                      <a:r>
                        <a:rPr lang="en-US" sz="800"/>
                        <a:t>[</a:t>
                      </a:r>
                      <a:r>
                        <a:rPr lang="en-US" sz="800" err="1"/>
                        <a:t>i</a:t>
                      </a:r>
                      <a:r>
                        <a:rPr lang="en-US" sz="800"/>
                        <a:t>].hostname}</a:t>
                      </a:r>
                    </a:p>
                  </a:txBody>
                  <a:tcPr/>
                </a:tc>
                <a:tc>
                  <a:txBody>
                    <a:bodyPr/>
                    <a:lstStyle/>
                    <a:p>
                      <a:pPr algn="ctr"/>
                      <a:r>
                        <a:rPr lang="en-US" sz="800"/>
                        <a:t>{</a:t>
                      </a:r>
                      <a:r>
                        <a:rPr lang="en-US" sz="800" err="1"/>
                        <a:t>d.nmap.endpoints</a:t>
                      </a:r>
                      <a:r>
                        <a:rPr lang="en-US" sz="800"/>
                        <a:t>[</a:t>
                      </a:r>
                      <a:r>
                        <a:rPr lang="en-US" sz="800" err="1"/>
                        <a:t>i</a:t>
                      </a:r>
                      <a:r>
                        <a:rPr lang="en-US" sz="800"/>
                        <a:t>].protocols[</a:t>
                      </a:r>
                      <a:r>
                        <a:rPr lang="en-US" sz="800" err="1"/>
                        <a:t>i</a:t>
                      </a:r>
                      <a:r>
                        <a:rPr lang="en-US" sz="800"/>
                        <a:t>].name}</a:t>
                      </a:r>
                    </a:p>
                  </a:txBody>
                  <a:tcPr/>
                </a:tc>
                <a:extLst>
                  <a:ext uri="{0D108BD9-81ED-4DB2-BD59-A6C34878D82A}">
                    <a16:rowId xmlns:a16="http://schemas.microsoft.com/office/drawing/2014/main" val="1140036903"/>
                  </a:ext>
                </a:extLst>
              </a:tr>
              <a:tr h="370839">
                <a:tc>
                  <a:txBody>
                    <a:bodyPr/>
                    <a:lstStyle/>
                    <a:p>
                      <a:pPr marL="0" lvl="0" indent="0" algn="ctr" defTabSz="914400">
                        <a:lnSpc>
                          <a:spcPct val="100000"/>
                        </a:lnSpc>
                        <a:spcBef>
                          <a:spcPts val="0"/>
                        </a:spcBef>
                        <a:spcAft>
                          <a:spcPts val="0"/>
                        </a:spcAft>
                        <a:buNone/>
                        <a:tabLst/>
                        <a:defRPr/>
                      </a:pPr>
                      <a:endParaRPr lang="en-US" sz="800" dirty="0"/>
                    </a:p>
                  </a:txBody>
                  <a:tcPr/>
                </a:tc>
                <a:tc>
                  <a:txBody>
                    <a:bodyPr/>
                    <a:lstStyle/>
                    <a:p>
                      <a:pPr marL="0" lvl="0" indent="0" algn="ctr" defTabSz="914400">
                        <a:lnSpc>
                          <a:spcPct val="100000"/>
                        </a:lnSpc>
                        <a:spcBef>
                          <a:spcPts val="0"/>
                        </a:spcBef>
                        <a:spcAft>
                          <a:spcPts val="0"/>
                        </a:spcAft>
                        <a:buNone/>
                        <a:tabLst/>
                        <a:defRPr/>
                      </a:pPr>
                      <a:endParaRPr lang="en-US" sz="800" dirty="0"/>
                    </a:p>
                  </a:txBody>
                  <a:tcPr/>
                </a:tc>
                <a:tc>
                  <a:txBody>
                    <a:bodyPr/>
                    <a:lstStyle/>
                    <a:p>
                      <a:pPr lvl="0" algn="ctr">
                        <a:buNone/>
                      </a:pPr>
                      <a:r>
                        <a:rPr lang="en-US" sz="800" u="none" strike="noStrike" noProof="0"/>
                        <a:t>{</a:t>
                      </a:r>
                      <a:r>
                        <a:rPr lang="en-US" sz="800" u="none" strike="noStrike" noProof="0" err="1"/>
                        <a:t>d.nmap.endpoints</a:t>
                      </a:r>
                      <a:r>
                        <a:rPr lang="en-US" sz="800" u="none" strike="noStrike" noProof="0"/>
                        <a:t>[</a:t>
                      </a:r>
                      <a:r>
                        <a:rPr lang="en-US" sz="800" u="none" strike="noStrike" noProof="0" err="1"/>
                        <a:t>i</a:t>
                      </a:r>
                      <a:r>
                        <a:rPr lang="en-US" sz="800" u="none" strike="noStrike" noProof="0"/>
                        <a:t>].protocols[i+1].name}</a:t>
                      </a:r>
                      <a:endParaRPr lang="en-US" dirty="0"/>
                    </a:p>
                  </a:txBody>
                  <a:tcPr/>
                </a:tc>
                <a:extLst>
                  <a:ext uri="{0D108BD9-81ED-4DB2-BD59-A6C34878D82A}">
                    <a16:rowId xmlns:a16="http://schemas.microsoft.com/office/drawing/2014/main" val="1587318649"/>
                  </a:ext>
                </a:extLst>
              </a:tr>
              <a:tr h="370839">
                <a:tc>
                  <a:txBody>
                    <a:bodyPr/>
                    <a:lstStyle/>
                    <a:p>
                      <a:pPr marL="0" lvl="0" indent="0" algn="ctr" defTabSz="914400">
                        <a:lnSpc>
                          <a:spcPct val="100000"/>
                        </a:lnSpc>
                        <a:spcBef>
                          <a:spcPts val="0"/>
                        </a:spcBef>
                        <a:spcAft>
                          <a:spcPts val="0"/>
                        </a:spcAft>
                        <a:buNone/>
                        <a:tabLst/>
                        <a:defRPr/>
                      </a:pPr>
                      <a:r>
                        <a:rPr lang="en-US" sz="800" u="none" strike="noStrike" noProof="0"/>
                        <a:t>{</a:t>
                      </a:r>
                      <a:r>
                        <a:rPr lang="en-US" sz="800" u="none" strike="noStrike" noProof="0" err="1"/>
                        <a:t>d.nmap.endpoints</a:t>
                      </a:r>
                      <a:r>
                        <a:rPr lang="en-US" sz="800" u="none" strike="noStrike" noProof="0"/>
                        <a:t>[i+1].address}</a:t>
                      </a:r>
                      <a:endParaRPr lang="en-US" dirty="0"/>
                    </a:p>
                  </a:txBody>
                  <a:tcPr/>
                </a:tc>
                <a:tc>
                  <a:txBody>
                    <a:bodyPr/>
                    <a:lstStyle/>
                    <a:p>
                      <a:pPr marL="0" marR="0" lvl="0" indent="0" algn="ctr">
                        <a:lnSpc>
                          <a:spcPct val="100000"/>
                        </a:lnSpc>
                        <a:spcBef>
                          <a:spcPts val="0"/>
                        </a:spcBef>
                        <a:spcAft>
                          <a:spcPts val="0"/>
                        </a:spcAft>
                        <a:buNone/>
                      </a:pPr>
                      <a:endParaRPr lang="en-US" dirty="0"/>
                    </a:p>
                  </a:txBody>
                  <a:tcPr/>
                </a:tc>
                <a:tc>
                  <a:txBody>
                    <a:bodyPr/>
                    <a:lstStyle/>
                    <a:p>
                      <a:pPr lvl="0" algn="ctr">
                        <a:buNone/>
                      </a:pPr>
                      <a:endParaRPr lang="en-US" sz="800" dirty="0"/>
                    </a:p>
                  </a:txBody>
                  <a:tcPr/>
                </a:tc>
                <a:extLst>
                  <a:ext uri="{0D108BD9-81ED-4DB2-BD59-A6C34878D82A}">
                    <a16:rowId xmlns:a16="http://schemas.microsoft.com/office/drawing/2014/main" val="712807011"/>
                  </a:ext>
                </a:extLst>
              </a:tr>
            </a:tbl>
          </a:graphicData>
        </a:graphic>
      </p:graphicFrame>
      <p:sp>
        <p:nvSpPr>
          <p:cNvPr id="13" name="TextBox 4">
            <a:extLst>
              <a:ext uri="{FF2B5EF4-FFF2-40B4-BE49-F238E27FC236}">
                <a16:creationId xmlns:a16="http://schemas.microsoft.com/office/drawing/2014/main" id="{B74D3D1E-D64F-41EA-B6DF-8547B7D79E84}"/>
              </a:ext>
            </a:extLst>
          </p:cNvPr>
          <p:cNvSpPr txBox="1"/>
          <p:nvPr/>
        </p:nvSpPr>
        <p:spPr>
          <a:xfrm>
            <a:off x="659648" y="4465388"/>
            <a:ext cx="4076700" cy="223554"/>
          </a:xfrm>
          <a:prstGeom prst="rect">
            <a:avLst/>
          </a:prstGeom>
        </p:spPr>
        <p:txBody>
          <a:bodyPr lIns="0" tIns="0" rIns="0" bIns="0" rtlCol="0" anchor="t">
            <a:spAutoFit/>
          </a:bodyPr>
          <a:lstStyle/>
          <a:p>
            <a:pPr>
              <a:lnSpc>
                <a:spcPts val="1853"/>
              </a:lnSpc>
            </a:pPr>
            <a:r>
              <a:rPr lang="en-US" sz="1323" spc="79">
                <a:solidFill>
                  <a:srgbClr val="495052"/>
                </a:solidFill>
                <a:latin typeface="PT Sans Bold"/>
              </a:rPr>
              <a:t>Severity assessments summary</a:t>
            </a:r>
          </a:p>
        </p:txBody>
      </p:sp>
      <p:sp>
        <p:nvSpPr>
          <p:cNvPr id="14" name="TextBox 5">
            <a:extLst>
              <a:ext uri="{FF2B5EF4-FFF2-40B4-BE49-F238E27FC236}">
                <a16:creationId xmlns:a16="http://schemas.microsoft.com/office/drawing/2014/main" id="{0E78D462-DD5C-42B4-8514-DCBEC1A991A9}"/>
              </a:ext>
            </a:extLst>
          </p:cNvPr>
          <p:cNvSpPr txBox="1"/>
          <p:nvPr/>
        </p:nvSpPr>
        <p:spPr>
          <a:xfrm>
            <a:off x="650014" y="4900905"/>
            <a:ext cx="6248785" cy="713465"/>
          </a:xfrm>
          <a:prstGeom prst="rect">
            <a:avLst/>
          </a:prstGeom>
        </p:spPr>
        <p:txBody>
          <a:bodyPr wrap="square" lIns="0" tIns="0" rIns="0" bIns="0" rtlCol="0" anchor="t">
            <a:spAutoFit/>
          </a:bodyPr>
          <a:lstStyle/>
          <a:p>
            <a:pPr>
              <a:lnSpc>
                <a:spcPts val="1853"/>
              </a:lnSpc>
            </a:pPr>
            <a:r>
              <a:rPr lang="en-US" sz="1323" spc="79">
                <a:solidFill>
                  <a:srgbClr val="495052"/>
                </a:solidFill>
                <a:latin typeface="PT Sans"/>
              </a:rPr>
              <a:t>This table below expresses every sub-domains and IPs that were scanned and defined along with founding severity in each of them, classified as critical, high, medium, and low severity.</a:t>
            </a:r>
          </a:p>
        </p:txBody>
      </p:sp>
      <p:graphicFrame>
        <p:nvGraphicFramePr>
          <p:cNvPr id="15" name="Table 87">
            <a:extLst>
              <a:ext uri="{FF2B5EF4-FFF2-40B4-BE49-F238E27FC236}">
                <a16:creationId xmlns:a16="http://schemas.microsoft.com/office/drawing/2014/main" id="{BAD3015E-B26F-407F-9DBC-63E1605DCADB}"/>
              </a:ext>
            </a:extLst>
          </p:cNvPr>
          <p:cNvGraphicFramePr>
            <a:graphicFrameLocks noGrp="1"/>
          </p:cNvGraphicFramePr>
          <p:nvPr>
            <p:extLst>
              <p:ext uri="{D42A27DB-BD31-4B8C-83A1-F6EECF244321}">
                <p14:modId xmlns:p14="http://schemas.microsoft.com/office/powerpoint/2010/main" val="671926772"/>
              </p:ext>
            </p:extLst>
          </p:nvPr>
        </p:nvGraphicFramePr>
        <p:xfrm>
          <a:off x="460804" y="5778808"/>
          <a:ext cx="6577096" cy="1137919"/>
        </p:xfrm>
        <a:graphic>
          <a:graphicData uri="http://schemas.openxmlformats.org/drawingml/2006/table">
            <a:tbl>
              <a:tblPr firstRow="1" bandRow="1">
                <a:tableStyleId>{5C22544A-7EE6-4342-B048-85BDC9FD1C3A}</a:tableStyleId>
              </a:tblPr>
              <a:tblGrid>
                <a:gridCol w="992964">
                  <a:extLst>
                    <a:ext uri="{9D8B030D-6E8A-4147-A177-3AD203B41FA5}">
                      <a16:colId xmlns:a16="http://schemas.microsoft.com/office/drawing/2014/main" val="265312126"/>
                    </a:ext>
                  </a:extLst>
                </a:gridCol>
                <a:gridCol w="1600819">
                  <a:extLst>
                    <a:ext uri="{9D8B030D-6E8A-4147-A177-3AD203B41FA5}">
                      <a16:colId xmlns:a16="http://schemas.microsoft.com/office/drawing/2014/main" val="1446582098"/>
                    </a:ext>
                  </a:extLst>
                </a:gridCol>
                <a:gridCol w="1035318">
                  <a:extLst>
                    <a:ext uri="{9D8B030D-6E8A-4147-A177-3AD203B41FA5}">
                      <a16:colId xmlns:a16="http://schemas.microsoft.com/office/drawing/2014/main" val="1415828300"/>
                    </a:ext>
                  </a:extLst>
                </a:gridCol>
                <a:gridCol w="990733">
                  <a:extLst>
                    <a:ext uri="{9D8B030D-6E8A-4147-A177-3AD203B41FA5}">
                      <a16:colId xmlns:a16="http://schemas.microsoft.com/office/drawing/2014/main" val="384283950"/>
                    </a:ext>
                  </a:extLst>
                </a:gridCol>
                <a:gridCol w="946148">
                  <a:extLst>
                    <a:ext uri="{9D8B030D-6E8A-4147-A177-3AD203B41FA5}">
                      <a16:colId xmlns:a16="http://schemas.microsoft.com/office/drawing/2014/main" val="3779405199"/>
                    </a:ext>
                  </a:extLst>
                </a:gridCol>
                <a:gridCol w="1011114">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Critical</a:t>
                      </a:r>
                    </a:p>
                    <a:p>
                      <a:pPr algn="ctr"/>
                      <a:r>
                        <a:rPr lang="en-US" sz="1000"/>
                        <a:t>Severity</a:t>
                      </a:r>
                    </a:p>
                  </a:txBody>
                  <a:tcPr/>
                </a:tc>
                <a:tc>
                  <a:txBody>
                    <a:bodyPr/>
                    <a:lstStyle/>
                    <a:p>
                      <a:pPr algn="ctr"/>
                      <a:r>
                        <a:rPr lang="en-US" sz="1000"/>
                        <a:t>High Severity</a:t>
                      </a:r>
                    </a:p>
                  </a:txBody>
                  <a:tcPr/>
                </a:tc>
                <a:tc>
                  <a:txBody>
                    <a:bodyPr/>
                    <a:lstStyle/>
                    <a:p>
                      <a:pPr algn="ctr"/>
                      <a:r>
                        <a:rPr lang="en-US" sz="1000"/>
                        <a:t>Medium Severity</a:t>
                      </a:r>
                    </a:p>
                  </a:txBody>
                  <a:tcPr/>
                </a:tc>
                <a:tc>
                  <a:txBody>
                    <a:bodyPr/>
                    <a:lstStyle/>
                    <a:p>
                      <a:pPr algn="ctr"/>
                      <a:r>
                        <a:rPr lang="en-US" sz="1000"/>
                        <a:t>Low Severity</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t>{d.nmap.endpoints[i].address}</a:t>
                      </a:r>
                      <a:endParaRPr lang="en-US"/>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t>{</a:t>
                      </a:r>
                      <a:r>
                        <a:rPr lang="en-US" sz="800" err="1"/>
                        <a:t>d.nmap.endpoints</a:t>
                      </a:r>
                      <a:r>
                        <a:rPr lang="en-US" sz="800"/>
                        <a:t>[</a:t>
                      </a:r>
                      <a:r>
                        <a:rPr lang="en-US" sz="800" err="1"/>
                        <a:t>i</a:t>
                      </a:r>
                      <a:r>
                        <a:rPr lang="en-US" sz="800"/>
                        <a:t>].hostname}</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extLst>
                  <a:ext uri="{0D108BD9-81ED-4DB2-BD59-A6C34878D82A}">
                    <a16:rowId xmlns:a16="http://schemas.microsoft.com/office/drawing/2014/main" val="1140036903"/>
                  </a:ext>
                </a:extLst>
              </a:tr>
              <a:tr h="370839">
                <a:tc>
                  <a:txBody>
                    <a:bodyPr/>
                    <a:lstStyle/>
                    <a:p>
                      <a:pPr marL="0" lvl="0" indent="0" algn="ctr" defTabSz="914400">
                        <a:lnSpc>
                          <a:spcPct val="100000"/>
                        </a:lnSpc>
                        <a:spcBef>
                          <a:spcPts val="0"/>
                        </a:spcBef>
                        <a:spcAft>
                          <a:spcPts val="0"/>
                        </a:spcAft>
                        <a:buNone/>
                        <a:tabLst/>
                        <a:defRPr/>
                      </a:pPr>
                      <a:r>
                        <a:rPr lang="en-US" sz="800" u="none" strike="noStrike" noProof="0"/>
                        <a:t>{d.nmap.endpoints[i+1].address}</a:t>
                      </a:r>
                      <a:endParaRPr lang="en-US"/>
                    </a:p>
                  </a:txBody>
                  <a:tcPr/>
                </a:tc>
                <a:tc>
                  <a:txBody>
                    <a:bodyPr/>
                    <a:lstStyle/>
                    <a:p>
                      <a:pPr marL="0" marR="0" lvl="0" indent="0" algn="ctr">
                        <a:lnSpc>
                          <a:spcPct val="100000"/>
                        </a:lnSpc>
                        <a:spcBef>
                          <a:spcPts val="0"/>
                        </a:spcBef>
                        <a:spcAft>
                          <a:spcPts val="0"/>
                        </a:spcAft>
                        <a:buNone/>
                      </a:pPr>
                      <a:endParaRPr lang="en-US" sz="800" u="none" strike="noStrike" noProof="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extLst>
                  <a:ext uri="{0D108BD9-81ED-4DB2-BD59-A6C34878D82A}">
                    <a16:rowId xmlns:a16="http://schemas.microsoft.com/office/drawing/2014/main" val="712807011"/>
                  </a:ext>
                </a:extLst>
              </a:tr>
            </a:tbl>
          </a:graphicData>
        </a:graphic>
      </p:graphicFrame>
      <p:sp>
        <p:nvSpPr>
          <p:cNvPr id="4" name="TextBox 4">
            <a:extLst>
              <a:ext uri="{FF2B5EF4-FFF2-40B4-BE49-F238E27FC236}">
                <a16:creationId xmlns:a16="http://schemas.microsoft.com/office/drawing/2014/main" id="{F160CD25-549E-48F2-B1E0-A7D7687081AF}"/>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Port and Protocol Found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05</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945999529"/>
              </p:ext>
            </p:extLst>
          </p:nvPr>
        </p:nvGraphicFramePr>
        <p:xfrm>
          <a:off x="769104" y="3395807"/>
          <a:ext cx="5999246" cy="1137919"/>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PATH</a:t>
                      </a:r>
                      <a:endParaRPr lang="en-US" sz="1000" dirty="0"/>
                    </a:p>
                    <a:p>
                      <a:endParaRPr lang="en-US" sz="1000" dirty="0"/>
                    </a:p>
                  </a:txBody>
                  <a:tcPr/>
                </a:tc>
                <a:tc>
                  <a:txBody>
                    <a:bodyPr/>
                    <a:lstStyle/>
                    <a:p>
                      <a:pPr algn="ctr"/>
                      <a:r>
                        <a:rPr lang="en-US" sz="1000"/>
                        <a:t>HTTP RESPONSE</a:t>
                      </a:r>
                    </a:p>
                  </a:txBody>
                  <a:tcPr/>
                </a:tc>
                <a:tc>
                  <a:txBody>
                    <a:bodyPr/>
                    <a:lstStyle/>
                    <a:p>
                      <a:pPr algn="ctr"/>
                      <a:r>
                        <a:rPr lang="en-US" sz="1000"/>
                        <a:t>RESPONSE DEFINITION</a:t>
                      </a:r>
                      <a:endParaRPr lang="en-US" sz="1000" dirty="0"/>
                    </a:p>
                  </a:txBody>
                  <a:tcPr/>
                </a:tc>
                <a:extLst>
                  <a:ext uri="{0D108BD9-81ED-4DB2-BD59-A6C34878D82A}">
                    <a16:rowId xmlns:a16="http://schemas.microsoft.com/office/drawing/2014/main" val="3533837481"/>
                  </a:ext>
                </a:extLst>
              </a:tr>
              <a:tr h="370840">
                <a:tc>
                  <a:txBody>
                    <a:bodyPr/>
                    <a:lstStyle/>
                    <a:p>
                      <a:pPr marL="0" marR="0" lvl="0" indent="0" algn="ctr" defTabSz="914400">
                        <a:lnSpc>
                          <a:spcPct val="100000"/>
                        </a:lnSpc>
                        <a:spcBef>
                          <a:spcPts val="0"/>
                        </a:spcBef>
                        <a:spcAft>
                          <a:spcPts val="0"/>
                        </a:spcAft>
                        <a:buNone/>
                        <a:tabLst/>
                        <a:defRPr/>
                      </a:pPr>
                      <a:r>
                        <a:rPr lang="en-US" sz="800" u="none" strike="noStrike" noProof="0"/>
                        <a:t>{d.dirb[i].paths[i].path}</a:t>
                      </a:r>
                      <a:endParaRPr lang="en-US"/>
                    </a:p>
                  </a:txBody>
                  <a:tcPr/>
                </a:tc>
                <a:tc>
                  <a:txBody>
                    <a:bodyPr/>
                    <a:lstStyle/>
                    <a:p>
                      <a:pPr marL="0" marR="0" lvl="0" indent="0" algn="ctr" defTabSz="914400">
                        <a:lnSpc>
                          <a:spcPct val="100000"/>
                        </a:lnSpc>
                        <a:spcBef>
                          <a:spcPts val="0"/>
                        </a:spcBef>
                        <a:spcAft>
                          <a:spcPts val="0"/>
                        </a:spcAft>
                        <a:buNone/>
                        <a:tabLst/>
                        <a:defRPr/>
                      </a:pPr>
                      <a:r>
                        <a:rPr lang="en-US" sz="800" u="none" strike="noStrike" noProof="0"/>
                        <a:t>{d.dirb[i].paths[i].httpResponsedCode}</a:t>
                      </a:r>
                      <a:endParaRPr lang="en-US"/>
                    </a:p>
                  </a:txBody>
                  <a:tcPr/>
                </a:tc>
                <a:tc>
                  <a:txBody>
                    <a:bodyPr/>
                    <a:lstStyle/>
                    <a:p>
                      <a:pPr lvl="0" algn="ctr">
                        <a:buNone/>
                      </a:pPr>
                      <a:r>
                        <a:rPr lang="en-US" sz="800" u="none" strike="noStrike" noProof="0"/>
                        <a:t>{d.dirb[i].paths[i].responseCodeDefinition}</a:t>
                      </a:r>
                      <a:endParaRPr lang="en-US"/>
                    </a:p>
                  </a:txBody>
                  <a:tcPr/>
                </a:tc>
                <a:extLst>
                  <a:ext uri="{0D108BD9-81ED-4DB2-BD59-A6C34878D82A}">
                    <a16:rowId xmlns:a16="http://schemas.microsoft.com/office/drawing/2014/main" val="1140036903"/>
                  </a:ext>
                </a:extLst>
              </a:tr>
              <a:tr h="370839">
                <a:tc>
                  <a:txBody>
                    <a:bodyPr/>
                    <a:lstStyle/>
                    <a:p>
                      <a:pPr lvl="0" algn="ctr">
                        <a:lnSpc>
                          <a:spcPct val="100000"/>
                        </a:lnSpc>
                        <a:spcBef>
                          <a:spcPts val="0"/>
                        </a:spcBef>
                        <a:spcAft>
                          <a:spcPts val="0"/>
                        </a:spcAft>
                        <a:buNone/>
                      </a:pPr>
                      <a:r>
                        <a:rPr lang="en-US" sz="800" u="none" strike="noStrike" noProof="0"/>
                        <a:t>{d.dirb[i].paths[i+1].path}</a:t>
                      </a:r>
                    </a:p>
                  </a:txBody>
                  <a:tcPr/>
                </a:tc>
                <a:tc>
                  <a:txBody>
                    <a:bodyPr/>
                    <a:lstStyle/>
                    <a:p>
                      <a:pPr marL="0" lvl="0" indent="0" algn="ctr" defTabSz="914400">
                        <a:lnSpc>
                          <a:spcPct val="100000"/>
                        </a:lnSpc>
                        <a:spcBef>
                          <a:spcPts val="0"/>
                        </a:spcBef>
                        <a:spcAft>
                          <a:spcPts val="0"/>
                        </a:spcAft>
                        <a:buNone/>
                        <a:tabLst/>
                        <a:defRPr/>
                      </a:pPr>
                      <a:endParaRPr lang="en-US" sz="800" u="none" strike="noStrike" noProof="0" dirty="0"/>
                    </a:p>
                  </a:txBody>
                  <a:tcPr/>
                </a:tc>
                <a:tc>
                  <a:txBody>
                    <a:bodyPr/>
                    <a:lstStyle/>
                    <a:p>
                      <a:pPr lvl="0" algn="ctr">
                        <a:buNone/>
                      </a:pPr>
                      <a:endParaRPr lang="en-US" sz="800" u="none" strike="noStrike" noProof="0" dirty="0"/>
                    </a:p>
                  </a:txBody>
                  <a:tcPr/>
                </a:tc>
                <a:extLst>
                  <a:ext uri="{0D108BD9-81ED-4DB2-BD59-A6C34878D82A}">
                    <a16:rowId xmlns:a16="http://schemas.microsoft.com/office/drawing/2014/main" val="1587318649"/>
                  </a:ext>
                </a:extLst>
              </a:tr>
            </a:tbl>
          </a:graphicData>
        </a:graphic>
      </p:graphicFrame>
      <p:sp>
        <p:nvSpPr>
          <p:cNvPr id="9" name="TextBox 4">
            <a:extLst>
              <a:ext uri="{FF2B5EF4-FFF2-40B4-BE49-F238E27FC236}">
                <a16:creationId xmlns:a16="http://schemas.microsoft.com/office/drawing/2014/main" id="{BF568AA9-8991-47FF-B473-69A731E516EB}"/>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Path Found</a:t>
            </a:r>
            <a:endParaRPr lang="en-US"/>
          </a:p>
        </p:txBody>
      </p:sp>
      <p:sp>
        <p:nvSpPr>
          <p:cNvPr id="20" name="TextBox 4">
            <a:extLst>
              <a:ext uri="{FF2B5EF4-FFF2-40B4-BE49-F238E27FC236}">
                <a16:creationId xmlns:a16="http://schemas.microsoft.com/office/drawing/2014/main" id="{5E37C5FF-AA13-40FE-8B77-A82FB4E99F5A}"/>
              </a:ext>
            </a:extLst>
          </p:cNvPr>
          <p:cNvSpPr txBox="1"/>
          <p:nvPr/>
        </p:nvSpPr>
        <p:spPr>
          <a:xfrm>
            <a:off x="784484" y="2626444"/>
            <a:ext cx="5753780" cy="470129"/>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Bold"/>
              </a:rPr>
              <a:t>URL BASE: </a:t>
            </a:r>
            <a:r>
              <a:rPr lang="en-US" sz="1300" spc="79" dirty="0">
                <a:solidFill>
                  <a:srgbClr val="495052"/>
                </a:solidFill>
                <a:latin typeface="PT Sans "/>
              </a:rPr>
              <a:t>{d.dirb[i].urlBase}</a:t>
            </a:r>
            <a:br>
              <a:rPr lang="en-US" sz="1300" spc="79" dirty="0">
                <a:latin typeface="PT Sans "/>
              </a:rPr>
            </a:br>
            <a:r>
              <a:rPr lang="en-US" sz="1300" spc="79">
                <a:solidFill>
                  <a:srgbClr val="495052"/>
                </a:solidFill>
                <a:latin typeface="PT Sans Bold"/>
              </a:rPr>
              <a:t>TOTAL NUMBER OF PATHS: </a:t>
            </a:r>
            <a:r>
              <a:rPr lang="en-US" sz="1300" spc="79" dirty="0">
                <a:solidFill>
                  <a:srgbClr val="495052"/>
                </a:solidFill>
                <a:latin typeface="PT Sans "/>
              </a:rPr>
              <a:t>{d.dirb[i].totalPaths}</a:t>
            </a:r>
            <a:endParaRPr lang="en-US" dirty="0">
              <a:solidFill>
                <a:srgbClr val="000000"/>
              </a:solidFill>
              <a:latin typeface="PT Sans "/>
              <a:cs typeface="Calibri"/>
            </a:endParaRPr>
          </a:p>
        </p:txBody>
      </p:sp>
      <p:sp>
        <p:nvSpPr>
          <p:cNvPr id="10" name="TextBox 9">
            <a:extLst>
              <a:ext uri="{FF2B5EF4-FFF2-40B4-BE49-F238E27FC236}">
                <a16:creationId xmlns:a16="http://schemas.microsoft.com/office/drawing/2014/main" id="{94E63749-AFCD-45C0-B18E-8B52DAC1AFED}"/>
              </a:ext>
            </a:extLst>
          </p:cNvPr>
          <p:cNvSpPr txBox="1"/>
          <p:nvPr/>
        </p:nvSpPr>
        <p:spPr>
          <a:xfrm>
            <a:off x="788362" y="4810005"/>
            <a:ext cx="4391365" cy="2923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a:solidFill>
                  <a:srgbClr val="495052"/>
                </a:solidFill>
                <a:latin typeface="PT Sans Bold"/>
              </a:rPr>
              <a:t>URL BASE: </a:t>
            </a:r>
            <a:r>
              <a:rPr lang="en-US" sz="1300">
                <a:solidFill>
                  <a:srgbClr val="495052"/>
                </a:solidFill>
                <a:latin typeface="PT Sans"/>
              </a:rPr>
              <a:t>{d.dirb[i+1].paths[i].urlBase}</a:t>
            </a:r>
            <a:endParaRPr lang="en-US" sz="1300"/>
          </a:p>
        </p:txBody>
      </p:sp>
    </p:spTree>
    <p:extLst>
      <p:ext uri="{BB962C8B-B14F-4D97-AF65-F5344CB8AC3E}">
        <p14:creationId xmlns:p14="http://schemas.microsoft.com/office/powerpoint/2010/main" val="708691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4C886D97DC2CA43A3C320BBEBDF10BC" ma:contentTypeVersion="7" ma:contentTypeDescription="Create a new document." ma:contentTypeScope="" ma:versionID="8d25fbe1ac39f81b7c72c1b0f5742271">
  <xsd:schema xmlns:xsd="http://www.w3.org/2001/XMLSchema" xmlns:xs="http://www.w3.org/2001/XMLSchema" xmlns:p="http://schemas.microsoft.com/office/2006/metadata/properties" xmlns:ns3="a18590ec-63de-4bfb-82c4-ae33370569f5" xmlns:ns4="44578a0e-d2a4-4569-89a6-913d1072a7e5" targetNamespace="http://schemas.microsoft.com/office/2006/metadata/properties" ma:root="true" ma:fieldsID="b9f9a1b29d1928753849344a87484f4d" ns3:_="" ns4:_="">
    <xsd:import namespace="a18590ec-63de-4bfb-82c4-ae33370569f5"/>
    <xsd:import namespace="44578a0e-d2a4-4569-89a6-913d1072a7e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8590ec-63de-4bfb-82c4-ae33370569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4578a0e-d2a4-4569-89a6-913d1072a7e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5A00E7-BFA5-4E50-9980-4232B583A5CD}">
  <ds:schemaRefs>
    <ds:schemaRef ds:uri="44578a0e-d2a4-4569-89a6-913d1072a7e5"/>
    <ds:schemaRef ds:uri="a18590ec-63de-4bfb-82c4-ae33370569f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6B1F146-F1A5-4C01-AA06-8209BAC311B0}">
  <ds:schemaRefs>
    <ds:schemaRef ds:uri="44578a0e-d2a4-4569-89a6-913d1072a7e5"/>
    <ds:schemaRef ds:uri="a18590ec-63de-4bfb-82c4-ae33370569f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A7D02E8-E14B-48A7-924D-36AD3E8412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7</Slides>
  <Notes>2</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dc:title>
  <cp:revision>407</cp:revision>
  <dcterms:created xsi:type="dcterms:W3CDTF">2006-08-16T00:00:00Z</dcterms:created>
  <dcterms:modified xsi:type="dcterms:W3CDTF">2020-12-18T18:21:00Z</dcterms:modified>
  <dc:identifier>DAEOVpe10io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0x01010074C886D97DC2CA43A3C320BBEBDF10BC</vt:lpwstr>
  </property>
</Properties>
</file>